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302" r:id="rId2"/>
    <p:sldId id="274" r:id="rId3"/>
    <p:sldId id="301" r:id="rId4"/>
    <p:sldId id="424" r:id="rId5"/>
    <p:sldId id="312" r:id="rId6"/>
    <p:sldId id="330" r:id="rId7"/>
    <p:sldId id="340" r:id="rId8"/>
    <p:sldId id="409" r:id="rId9"/>
    <p:sldId id="410" r:id="rId10"/>
    <p:sldId id="412" r:id="rId11"/>
    <p:sldId id="420" r:id="rId12"/>
    <p:sldId id="421" r:id="rId13"/>
    <p:sldId id="422" r:id="rId14"/>
    <p:sldId id="441" r:id="rId15"/>
    <p:sldId id="413" r:id="rId16"/>
    <p:sldId id="414" r:id="rId17"/>
    <p:sldId id="350" r:id="rId18"/>
    <p:sldId id="415" r:id="rId19"/>
    <p:sldId id="416" r:id="rId20"/>
    <p:sldId id="352" r:id="rId21"/>
    <p:sldId id="382" r:id="rId22"/>
    <p:sldId id="383" r:id="rId23"/>
    <p:sldId id="356" r:id="rId24"/>
    <p:sldId id="411" r:id="rId25"/>
    <p:sldId id="426" r:id="rId26"/>
    <p:sldId id="338" r:id="rId27"/>
    <p:sldId id="376" r:id="rId28"/>
    <p:sldId id="377" r:id="rId29"/>
    <p:sldId id="427" r:id="rId30"/>
    <p:sldId id="378" r:id="rId31"/>
    <p:sldId id="400" r:id="rId32"/>
    <p:sldId id="442" r:id="rId33"/>
    <p:sldId id="401" r:id="rId34"/>
    <p:sldId id="429" r:id="rId35"/>
    <p:sldId id="417" r:id="rId36"/>
    <p:sldId id="419" r:id="rId37"/>
    <p:sldId id="430" r:id="rId38"/>
    <p:sldId id="431" r:id="rId39"/>
    <p:sldId id="432" r:id="rId40"/>
    <p:sldId id="433" r:id="rId41"/>
    <p:sldId id="387" r:id="rId42"/>
    <p:sldId id="374" r:id="rId43"/>
    <p:sldId id="386" r:id="rId44"/>
    <p:sldId id="388" r:id="rId45"/>
    <p:sldId id="434" r:id="rId46"/>
    <p:sldId id="435" r:id="rId47"/>
    <p:sldId id="436" r:id="rId48"/>
    <p:sldId id="437" r:id="rId49"/>
    <p:sldId id="423" r:id="rId50"/>
    <p:sldId id="438" r:id="rId51"/>
    <p:sldId id="439" r:id="rId52"/>
    <p:sldId id="440" r:id="rId53"/>
    <p:sldId id="389" r:id="rId54"/>
    <p:sldId id="390" r:id="rId55"/>
  </p:sldIdLst>
  <p:sldSz cx="12192000" cy="6858000"/>
  <p:notesSz cx="6858000" cy="9144000"/>
  <p:embeddedFontLst>
    <p:embeddedFont>
      <p:font typeface="Amazon Ember" panose="020B0603020204020204" pitchFamily="34" charset="0"/>
      <p:regular r:id="rId57"/>
      <p:bold r:id="rId58"/>
      <p:italic r:id="rId59"/>
      <p:boldItalic r:id="rId60"/>
    </p:embeddedFont>
    <p:embeddedFont>
      <p:font typeface="Amazon Ember Display" panose="020B0603020204020204" pitchFamily="34" charset="0"/>
      <p:regular r:id="rId61"/>
      <p:bold r:id="rId62"/>
      <p:italic r:id="rId63"/>
      <p:boldItalic r:id="rId64"/>
    </p:embeddedFont>
    <p:embeddedFont>
      <p:font typeface="Amazon Ember Medium" panose="020B0603020204020204" pitchFamily="34" charset="0"/>
      <p:regular r:id="rId65"/>
      <p:italic r:id="rId66"/>
    </p:embeddedFont>
    <p:embeddedFont>
      <p:font typeface="Gill Sans" panose="020B0502020104020203" pitchFamily="34" charset="-79"/>
      <p:regular r:id="rId67"/>
      <p:bold r:id="rId68"/>
    </p:embeddedFont>
    <p:embeddedFont>
      <p:font typeface="Impact" panose="020B0806030902050204" pitchFamily="34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1" roundtripDataSignature="AMtx7mgTx3p+d2gIbNbABRuOKwT6wAI9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694"/>
  </p:normalViewPr>
  <p:slideViewPr>
    <p:cSldViewPr snapToGrid="0">
      <p:cViewPr varScale="1">
        <p:scale>
          <a:sx n="107" d="100"/>
          <a:sy n="107" d="100"/>
        </p:scale>
        <p:origin x="126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9FE0ABE-976E-1032-3BBE-2A16BE82F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>
            <a:extLst>
              <a:ext uri="{FF2B5EF4-FFF2-40B4-BE49-F238E27FC236}">
                <a16:creationId xmlns:a16="http://schemas.microsoft.com/office/drawing/2014/main" id="{3670309A-7B38-437D-FAD6-6448BE8FC1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:notes">
            <a:extLst>
              <a:ext uri="{FF2B5EF4-FFF2-40B4-BE49-F238E27FC236}">
                <a16:creationId xmlns:a16="http://schemas.microsoft.com/office/drawing/2014/main" id="{6DBAB625-2FB3-52F9-BF2D-DC7986CFF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148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7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17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7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Code for basic deep learning, including encoding and decoding.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6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4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1020C-5EC2-F53E-6982-3EFFE993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4DB5A-6931-0ADD-458A-0919C08A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0E8CB2-F4A9-F91C-499F-348D49685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4611F-DAFE-3655-2E77-B8580E175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4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DF27B-667F-2F4A-A569-9C0FCECCAF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8"/>
          <p:cNvSpPr txBox="1">
            <a:spLocks noGrp="1"/>
          </p:cNvSpPr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1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48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8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8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 title="scalloped circle"/>
          <p:cNvSpPr/>
          <p:nvPr/>
        </p:nvSpPr>
        <p:spPr>
          <a:xfrm>
            <a:off x="3557016" y="630936"/>
            <a:ext cx="5235575" cy="5229225"/>
          </a:xfrm>
          <a:custGeom>
            <a:avLst/>
            <a:gdLst/>
            <a:ahLst/>
            <a:cxnLst/>
            <a:rect l="l" t="t" r="r" b="b"/>
            <a:pathLst>
              <a:path w="3298" h="3294" extrusionOk="0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5" name="Google Shape;25;p38"/>
          <p:cNvSpPr txBox="1"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dt" idx="10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ftr" idx="11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sldNum" idx="12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8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 txBox="1"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 i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dt" idx="10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ftr" idx="11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sldNum" idx="12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" name="Google Shape;37;p40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8" name="Google Shape;38;p40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l" t="t" r="r" b="b"/>
              <a:pathLst>
                <a:path w="1773" h="4320" extrusionOk="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9" name="Google Shape;39;p40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l" t="t" r="r" b="b"/>
              <a:pathLst>
                <a:path w="1037" h="4320" extrusionOk="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body" idx="2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3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sz="1900" b="1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4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7" name="Google Shape;67;p45"/>
          <p:cNvSpPr txBox="1"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381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marL="3200400" lvl="6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marL="4114800" lvl="8" indent="-355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body" idx="2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dt" idx="10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ftr" idx="11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sldNum" idx="12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45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>
            <a:spLocks noGrp="1"/>
          </p:cNvSpPr>
          <p:nvPr>
            <p:ph type="pic" idx="2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46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avLst/>
            <a:gdLst/>
            <a:ahLst/>
            <a:cxnLst/>
            <a:rect l="l" t="t" r="r" b="b"/>
            <a:pathLst>
              <a:path w="3025" h="4320" extrusionOk="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7" name="Google Shape;77;p46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sz="1900" b="1" i="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dt" idx="10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ftr" idx="11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sldNum" idx="12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1"/>
          </p:nvPr>
        </p:nvSpPr>
        <p:spPr>
          <a:xfrm rot="5400000">
            <a:off x="4544044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7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sz="5100" b="0" i="0" u="none" strike="noStrike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sz="18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 txBox="1">
            <a:spLocks noGrp="1"/>
          </p:cNvSpPr>
          <p:nvPr>
            <p:ph type="dt" idx="10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ftr" idx="11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sldNum" idx="12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7" title="Left scallop edge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/>
            <a:rect l="l" t="t" r="r" b="b"/>
            <a:pathLst>
              <a:path w="558" h="4320" extrusionOk="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" name="Google Shape;16;p37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6CE44256-CFA9-EA5D-A07E-C4533496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>
            <a:extLst>
              <a:ext uri="{FF2B5EF4-FFF2-40B4-BE49-F238E27FC236}">
                <a16:creationId xmlns:a16="http://schemas.microsoft.com/office/drawing/2014/main" id="{17ABA286-1EF2-4D7A-D788-9A4A6CA4F632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1">
            <a:extLst>
              <a:ext uri="{FF2B5EF4-FFF2-40B4-BE49-F238E27FC236}">
                <a16:creationId xmlns:a16="http://schemas.microsoft.com/office/drawing/2014/main" id="{C1265931-7B5E-9E1E-A426-BEA35BC126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02944" y="949461"/>
            <a:ext cx="10386110" cy="346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Impact"/>
              <a:buNone/>
            </a:pPr>
            <a:r>
              <a:rPr lang="en-US" sz="8000" dirty="0"/>
              <a:t>The Evolution of AI</a:t>
            </a:r>
            <a:endParaRPr sz="8000" dirty="0"/>
          </a:p>
        </p:txBody>
      </p:sp>
      <p:sp>
        <p:nvSpPr>
          <p:cNvPr id="110" name="Google Shape;110;p1">
            <a:extLst>
              <a:ext uri="{FF2B5EF4-FFF2-40B4-BE49-F238E27FC236}">
                <a16:creationId xmlns:a16="http://schemas.microsoft.com/office/drawing/2014/main" id="{1965D206-3594-24BD-BC88-4ACA0A487B65}"/>
              </a:ext>
            </a:extLst>
          </p:cNvPr>
          <p:cNvSpPr/>
          <p:nvPr/>
        </p:nvSpPr>
        <p:spPr>
          <a:xfrm>
            <a:off x="0" y="5070707"/>
            <a:ext cx="12192000" cy="1787292"/>
          </a:xfrm>
          <a:custGeom>
            <a:avLst/>
            <a:gdLst/>
            <a:ahLst/>
            <a:cxnLst/>
            <a:rect l="l" t="t" r="r" b="b"/>
            <a:pathLst>
              <a:path w="12192000" h="1787292" extrusionOk="0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37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71F8-DC39-5BE9-848B-5B6CF2FA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 Short-Term Memory)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EAA58-A530-4748-9E41-9738B7A004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0" y="1737360"/>
            <a:ext cx="9069520" cy="51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9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936D-2C06-5D5D-2305-14546A49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</a:t>
            </a:r>
            <a:r>
              <a:rPr lang="en-US" altLang="zh-CN" dirty="0"/>
              <a:t>2SEQ</a:t>
            </a:r>
            <a:r>
              <a:rPr lang="zh-CN" altLang="en-US" dirty="0"/>
              <a:t> </a:t>
            </a:r>
            <a:r>
              <a:rPr lang="en-US" altLang="zh-CN" dirty="0"/>
              <a:t>(Sequence-to-Sequence)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91E1-5AD0-0736-51E2-0464AB343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outputs are not considered">
            <a:extLst>
              <a:ext uri="{FF2B5EF4-FFF2-40B4-BE49-F238E27FC236}">
                <a16:creationId xmlns:a16="http://schemas.microsoft.com/office/drawing/2014/main" id="{6AD4973B-6AA8-B2C2-F6D9-FCCC96A1D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518478"/>
            <a:ext cx="7610642" cy="526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05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6868-E0BD-BE69-DD26-BE082EB2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6B6148-1B05-FB8F-0036-FB09F67D1F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5" y="2286000"/>
            <a:ext cx="1013858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6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F22F-A69F-2279-E94C-F443B3D0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Self-Attention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1D44EB-BE86-88C9-BCB7-BB48E36BC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56610"/>
            <a:ext cx="7246919" cy="453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49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9030-FF65-3F24-CF73-F4FCE668C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3083-2087-D9BD-ECA6-47819527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A32D-0FF6-033D-9947-F96AED67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by paying attention to relationships between words</a:t>
            </a:r>
          </a:p>
          <a:p>
            <a:r>
              <a:rPr lang="en-US" dirty="0"/>
              <a:t>Powers models like GPT and BERT</a:t>
            </a:r>
          </a:p>
          <a:p>
            <a:r>
              <a:rPr lang="en-US" dirty="0"/>
              <a:t>With Encoder-Decoder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869309-6233-8946-5E53-20ABCF81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13" y="2539033"/>
            <a:ext cx="5762687" cy="375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0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A810-AA6D-9877-6F9C-54FF1CBE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OnE</a:t>
            </a:r>
            <a:r>
              <a:rPr lang="en-US" dirty="0"/>
              <a:t> 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4F83-9481-14E4-2F9D-E46C361DC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gur">
            <a:extLst>
              <a:ext uri="{FF2B5EF4-FFF2-40B4-BE49-F238E27FC236}">
                <a16:creationId xmlns:a16="http://schemas.microsoft.com/office/drawing/2014/main" id="{A31F902B-0C1E-0E83-E01D-F5B917B5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2323592"/>
            <a:ext cx="90678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8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23BF-BFE6-5756-7DF6-BEF3F79B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</p:txBody>
      </p:sp>
      <p:pic>
        <p:nvPicPr>
          <p:cNvPr id="6146" name="Picture 2" descr="Advantages and Disadvantages of Bag of Words (examples, video ...">
            <a:extLst>
              <a:ext uri="{FF2B5EF4-FFF2-40B4-BE49-F238E27FC236}">
                <a16:creationId xmlns:a16="http://schemas.microsoft.com/office/drawing/2014/main" id="{61C85400-DFA4-DDFB-3CC9-454166D602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64" y="1977390"/>
            <a:ext cx="7164215" cy="455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F070-A6B3-539C-823A-DF769D04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(Term Frequency-Inverse Document Frequency)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96FB-5AA0-6841-5502-4C9FCCD2A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TF(w)=Number of times word w appears in a document​ / Total number of words in the document /</a:t>
            </a:r>
          </a:p>
          <a:p>
            <a:endParaRPr lang="en-US" dirty="0"/>
          </a:p>
          <a:p>
            <a:r>
              <a:rPr lang="en-US" dirty="0"/>
              <a:t>IDF(w)=log(Total number of documents​ / Number of documents containing w)</a:t>
            </a:r>
          </a:p>
          <a:p>
            <a:endParaRPr lang="en-US" dirty="0"/>
          </a:p>
          <a:p>
            <a:r>
              <a:rPr lang="en-US" dirty="0"/>
              <a:t>TF-IDF = TF * IDF</a:t>
            </a:r>
          </a:p>
        </p:txBody>
      </p:sp>
    </p:spTree>
    <p:extLst>
      <p:ext uri="{BB962C8B-B14F-4D97-AF65-F5344CB8AC3E}">
        <p14:creationId xmlns:p14="http://schemas.microsoft.com/office/powerpoint/2010/main" val="10661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32DE-F466-BE7C-6E98-0160525A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A93F4C-9258-23B1-E60F-29718573D3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68" y="2228850"/>
            <a:ext cx="7497372" cy="37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44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5369-05E6-689B-417D-DCEE9C48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N-gam</a:t>
            </a:r>
          </a:p>
        </p:txBody>
      </p:sp>
      <p:pic>
        <p:nvPicPr>
          <p:cNvPr id="8194" name="Picture 2" descr="What is an N-Gram Model in NLP?">
            <a:extLst>
              <a:ext uri="{FF2B5EF4-FFF2-40B4-BE49-F238E27FC236}">
                <a16:creationId xmlns:a16="http://schemas.microsoft.com/office/drawing/2014/main" id="{3D2581EF-4FCD-4173-C431-70C355A6FC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95" y="2045970"/>
            <a:ext cx="7297015" cy="43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3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 sz="5400" dirty="0"/>
              <a:t>The Evolution of AI</a:t>
            </a:r>
            <a:endParaRPr dirty="0"/>
          </a:p>
        </p:txBody>
      </p:sp>
      <p:sp>
        <p:nvSpPr>
          <p:cNvPr id="391" name="Google Shape;391;p15"/>
          <p:cNvSpPr txBox="1"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-101600" algn="l" rtl="0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DEB4EB-1DBF-2DEB-218A-998A7E10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21" y="1874517"/>
            <a:ext cx="10309479" cy="34506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ADF0-8B01-37B5-BA0E-F1D5DD23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EE8A4-7634-7FB9-D1DD-AA12C4DA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  <a:p>
            <a:r>
              <a:rPr lang="en-US" dirty="0"/>
              <a:t>CBOW (Continuous Bag of Words): Predicts the target word based on its surrounding context words.</a:t>
            </a:r>
          </a:p>
          <a:p>
            <a:r>
              <a:rPr lang="en-US" b="1" dirty="0"/>
              <a:t>Skip-gram</a:t>
            </a:r>
            <a:r>
              <a:rPr lang="en-US" dirty="0"/>
              <a:t>: Predicts the surrounding context words given a target word.</a:t>
            </a:r>
          </a:p>
          <a:p>
            <a:r>
              <a:rPr lang="en-US" dirty="0"/>
              <a:t>Words with similar meanings have closer vectors.</a:t>
            </a:r>
          </a:p>
          <a:p>
            <a:r>
              <a:rPr lang="en-US" dirty="0"/>
              <a:t>Semantic relationships (e.g., synonyms) and syntactic patterns (e.g., verb tenses) are preserved.</a:t>
            </a:r>
          </a:p>
        </p:txBody>
      </p:sp>
    </p:spTree>
    <p:extLst>
      <p:ext uri="{BB962C8B-B14F-4D97-AF65-F5344CB8AC3E}">
        <p14:creationId xmlns:p14="http://schemas.microsoft.com/office/powerpoint/2010/main" val="282706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F60D-DAD8-30CE-B859-94A91258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capture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50420-316E-7261-EB2F-637A0967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07582"/>
            <a:ext cx="10178322" cy="3593591"/>
          </a:xfrm>
        </p:spPr>
        <p:txBody>
          <a:bodyPr/>
          <a:lstStyle/>
          <a:p>
            <a:r>
              <a:rPr lang="en-US" dirty="0"/>
              <a:t>Close embeddings indicate two things have similar meanings</a:t>
            </a:r>
          </a:p>
          <a:p>
            <a:r>
              <a:rPr lang="en-US" dirty="0"/>
              <a:t>The difference between embeddings indicate how different they are</a:t>
            </a:r>
          </a:p>
          <a:p>
            <a:r>
              <a:rPr lang="en-US" dirty="0"/>
              <a:t>The length of an embedding indicates the certainty</a:t>
            </a:r>
          </a:p>
          <a:p>
            <a:endParaRPr lang="en-US" dirty="0"/>
          </a:p>
        </p:txBody>
      </p:sp>
      <p:pic>
        <p:nvPicPr>
          <p:cNvPr id="1026" name="Picture 2" descr="queen-example">
            <a:extLst>
              <a:ext uri="{FF2B5EF4-FFF2-40B4-BE49-F238E27FC236}">
                <a16:creationId xmlns:a16="http://schemas.microsoft.com/office/drawing/2014/main" id="{0277B40F-BD53-80A9-C20A-1EF21513C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984" y="3429000"/>
            <a:ext cx="6710279" cy="326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69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26AE-7762-8E2D-E432-0AD105C6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angles with cosine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A4B10-5D18-1CB0-F100-E537F321C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00849"/>
            <a:ext cx="10178322" cy="3593591"/>
          </a:xfrm>
        </p:spPr>
        <p:txBody>
          <a:bodyPr/>
          <a:lstStyle/>
          <a:p>
            <a:r>
              <a:rPr lang="en-US" dirty="0"/>
              <a:t>Cosine converts the angle difference</a:t>
            </a:r>
            <a:r>
              <a:rPr lang="zh-CN" altLang="en-US" dirty="0"/>
              <a:t> </a:t>
            </a:r>
            <a:r>
              <a:rPr lang="en-US" dirty="0"/>
              <a:t>into a number the model can use.</a:t>
            </a:r>
          </a:p>
          <a:p>
            <a:endParaRPr lang="en-US" dirty="0"/>
          </a:p>
        </p:txBody>
      </p:sp>
      <p:pic>
        <p:nvPicPr>
          <p:cNvPr id="2050" name="Picture 2" descr="figure 2">
            <a:extLst>
              <a:ext uri="{FF2B5EF4-FFF2-40B4-BE49-F238E27FC236}">
                <a16:creationId xmlns:a16="http://schemas.microsoft.com/office/drawing/2014/main" id="{574A9BE8-F31D-9897-E387-91CB7097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68" y="1934713"/>
            <a:ext cx="4756316" cy="475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4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58B4-2DDA-7640-C566-337B85E5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0B6-1D7D-D773-9258-1B9176924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by paying attention to relationships between words</a:t>
            </a:r>
          </a:p>
          <a:p>
            <a:r>
              <a:rPr lang="en-US" dirty="0"/>
              <a:t>Powers models like GPT and BERT</a:t>
            </a:r>
          </a:p>
          <a:p>
            <a:r>
              <a:rPr lang="en-US" dirty="0"/>
              <a:t>With Encoder-Decoder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B3A387-2FA5-E4E7-752E-93F92CF8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13" y="2539033"/>
            <a:ext cx="5762687" cy="375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00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D49E-0636-ED06-E676-0E1EE5F4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4A1F0-9623-669A-3B27-EB11556BB210}"/>
              </a:ext>
            </a:extLst>
          </p:cNvPr>
          <p:cNvGrpSpPr/>
          <p:nvPr/>
        </p:nvGrpSpPr>
        <p:grpSpPr>
          <a:xfrm>
            <a:off x="7006619" y="1990165"/>
            <a:ext cx="4232487" cy="4126314"/>
            <a:chOff x="6146448" y="1097709"/>
            <a:chExt cx="6263694" cy="5509020"/>
          </a:xfrm>
        </p:grpSpPr>
        <p:sp>
          <p:nvSpPr>
            <p:cNvPr id="5" name="Rectangle: Rounded Corners 3360">
              <a:extLst>
                <a:ext uri="{FF2B5EF4-FFF2-40B4-BE49-F238E27FC236}">
                  <a16:creationId xmlns:a16="http://schemas.microsoft.com/office/drawing/2014/main" id="{B6856273-50F3-9C7D-C56C-AA907AEF8B2A}"/>
                </a:ext>
              </a:extLst>
            </p:cNvPr>
            <p:cNvSpPr/>
            <p:nvPr/>
          </p:nvSpPr>
          <p:spPr>
            <a:xfrm>
              <a:off x="6395191" y="1265679"/>
              <a:ext cx="5499202" cy="4342208"/>
            </a:xfrm>
            <a:prstGeom prst="roundRect">
              <a:avLst>
                <a:gd name="adj" fmla="val 6263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C569FD-CD7E-4669-2182-528FAB6434FF}"/>
                </a:ext>
              </a:extLst>
            </p:cNvPr>
            <p:cNvSpPr/>
            <p:nvPr/>
          </p:nvSpPr>
          <p:spPr>
            <a:xfrm>
              <a:off x="7225839" y="1725949"/>
              <a:ext cx="1418227" cy="360079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4710C6-02C7-047D-F0A3-4941C9D01560}"/>
                </a:ext>
              </a:extLst>
            </p:cNvPr>
            <p:cNvSpPr/>
            <p:nvPr/>
          </p:nvSpPr>
          <p:spPr>
            <a:xfrm>
              <a:off x="8903711" y="1725949"/>
              <a:ext cx="1418227" cy="360079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D24311B-1DFF-229F-10DE-D5E065DED39E}"/>
                </a:ext>
              </a:extLst>
            </p:cNvPr>
            <p:cNvSpPr txBox="1">
              <a:spLocks/>
            </p:cNvSpPr>
            <p:nvPr/>
          </p:nvSpPr>
          <p:spPr>
            <a:xfrm>
              <a:off x="6146448" y="1097709"/>
              <a:ext cx="5993581" cy="4829705"/>
            </a:xfrm>
            <a:prstGeom prst="roundRect">
              <a:avLst>
                <a:gd name="adj" fmla="val 3012"/>
              </a:avLst>
            </a:prstGeom>
            <a:ln w="50800">
              <a:solidFill>
                <a:schemeClr val="tx2">
                  <a:lumMod val="60000"/>
                  <a:lumOff val="40000"/>
                </a:schemeClr>
              </a:solidFill>
            </a:ln>
          </p:spPr>
          <p:txBody>
            <a:bodyPr lIns="91440" tIns="91440" rIns="91440" bIns="91440" anchor="ctr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1pPr>
              <a:lvl2pPr marL="5143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2pPr>
              <a:lvl3pPr marL="8572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–"/>
                <a:defRPr sz="18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3pPr>
              <a:lvl4pPr marL="10858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4pPr>
              <a:lvl5pPr marL="13144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9" name="Rectangle: Rounded Corners 3361">
              <a:extLst>
                <a:ext uri="{FF2B5EF4-FFF2-40B4-BE49-F238E27FC236}">
                  <a16:creationId xmlns:a16="http://schemas.microsoft.com/office/drawing/2014/main" id="{CDC48BDC-26A2-97AE-CF94-5691DACC0717}"/>
                </a:ext>
              </a:extLst>
            </p:cNvPr>
            <p:cNvSpPr/>
            <p:nvPr/>
          </p:nvSpPr>
          <p:spPr>
            <a:xfrm>
              <a:off x="10042616" y="2106490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Text generation</a:t>
              </a:r>
            </a:p>
          </p:txBody>
        </p:sp>
        <p:sp>
          <p:nvSpPr>
            <p:cNvPr id="10" name="Rectangle: Rounded Corners 3362">
              <a:extLst>
                <a:ext uri="{FF2B5EF4-FFF2-40B4-BE49-F238E27FC236}">
                  <a16:creationId xmlns:a16="http://schemas.microsoft.com/office/drawing/2014/main" id="{1EED59C3-FB2B-26A6-981A-BCBCB6C2CE11}"/>
                </a:ext>
              </a:extLst>
            </p:cNvPr>
            <p:cNvSpPr/>
            <p:nvPr/>
          </p:nvSpPr>
          <p:spPr>
            <a:xfrm>
              <a:off x="10042616" y="2676541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Summarization</a:t>
              </a:r>
            </a:p>
          </p:txBody>
        </p:sp>
        <p:sp>
          <p:nvSpPr>
            <p:cNvPr id="11" name="Rectangle: Rounded Corners 3363">
              <a:extLst>
                <a:ext uri="{FF2B5EF4-FFF2-40B4-BE49-F238E27FC236}">
                  <a16:creationId xmlns:a16="http://schemas.microsoft.com/office/drawing/2014/main" id="{A9D5B49D-77BB-BB6A-7DCD-947C0B367181}"/>
                </a:ext>
              </a:extLst>
            </p:cNvPr>
            <p:cNvSpPr/>
            <p:nvPr/>
          </p:nvSpPr>
          <p:spPr>
            <a:xfrm>
              <a:off x="10042616" y="3246592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Information extraction</a:t>
              </a:r>
            </a:p>
          </p:txBody>
        </p:sp>
        <p:sp>
          <p:nvSpPr>
            <p:cNvPr id="12" name="Rectangle: Rounded Corners 3364">
              <a:extLst>
                <a:ext uri="{FF2B5EF4-FFF2-40B4-BE49-F238E27FC236}">
                  <a16:creationId xmlns:a16="http://schemas.microsoft.com/office/drawing/2014/main" id="{DCBF3374-AC58-7327-EA38-9E8F1C69C527}"/>
                </a:ext>
              </a:extLst>
            </p:cNvPr>
            <p:cNvSpPr/>
            <p:nvPr/>
          </p:nvSpPr>
          <p:spPr>
            <a:xfrm>
              <a:off x="10042616" y="3816642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Q&amp;A</a:t>
              </a:r>
            </a:p>
          </p:txBody>
        </p:sp>
        <p:sp>
          <p:nvSpPr>
            <p:cNvPr id="13" name="Rectangle: Rounded Corners 3365">
              <a:extLst>
                <a:ext uri="{FF2B5EF4-FFF2-40B4-BE49-F238E27FC236}">
                  <a16:creationId xmlns:a16="http://schemas.microsoft.com/office/drawing/2014/main" id="{3ABA18F8-74E2-88E9-DCFC-EB1AC695177C}"/>
                </a:ext>
              </a:extLst>
            </p:cNvPr>
            <p:cNvSpPr/>
            <p:nvPr/>
          </p:nvSpPr>
          <p:spPr>
            <a:xfrm>
              <a:off x="10042616" y="4386691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Chatbot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7B0F02-6F80-711F-9275-67D0B3FA2286}"/>
                </a:ext>
              </a:extLst>
            </p:cNvPr>
            <p:cNvSpPr txBox="1"/>
            <p:nvPr/>
          </p:nvSpPr>
          <p:spPr>
            <a:xfrm>
              <a:off x="7421922" y="4904583"/>
              <a:ext cx="1031262" cy="319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Pretrain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8646B0-C876-7D01-4412-6AF6024103A2}"/>
                </a:ext>
              </a:extLst>
            </p:cNvPr>
            <p:cNvSpPr txBox="1"/>
            <p:nvPr/>
          </p:nvSpPr>
          <p:spPr>
            <a:xfrm>
              <a:off x="9087524" y="4904583"/>
              <a:ext cx="1108036" cy="3196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Adapt </a:t>
              </a:r>
            </a:p>
          </p:txBody>
        </p:sp>
        <p:sp>
          <p:nvSpPr>
            <p:cNvPr id="16" name="Text Placeholder 9">
              <a:extLst>
                <a:ext uri="{FF2B5EF4-FFF2-40B4-BE49-F238E27FC236}">
                  <a16:creationId xmlns:a16="http://schemas.microsoft.com/office/drawing/2014/main" id="{E303D282-8746-54A4-B574-3FE5C7617D8C}"/>
                </a:ext>
              </a:extLst>
            </p:cNvPr>
            <p:cNvSpPr txBox="1">
              <a:spLocks/>
            </p:cNvSpPr>
            <p:nvPr/>
          </p:nvSpPr>
          <p:spPr>
            <a:xfrm>
              <a:off x="6201366" y="6142465"/>
              <a:ext cx="6208776" cy="464264"/>
            </a:xfrm>
            <a:prstGeom prst="rect">
              <a:avLst/>
            </a:prstGeom>
          </p:spPr>
          <p:txBody>
            <a:bodyPr vert="horz" lIns="0" tIns="45720" rIns="0" bIns="45720" rtlCol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1pPr>
              <a:lvl2pPr marL="5143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2pPr>
              <a:lvl3pPr marL="85725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–"/>
                <a:defRPr sz="18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3pPr>
              <a:lvl4pPr marL="10858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4pPr>
              <a:lvl5pPr marL="1314450" indent="-17145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/>
              </a:pPr>
              <a:r>
                <a:rPr lang="en-US" b="1" dirty="0"/>
                <a:t>Foundation models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638C82-DB81-F5BA-A542-D8EFA669B943}"/>
                </a:ext>
              </a:extLst>
            </p:cNvPr>
            <p:cNvSpPr txBox="1"/>
            <p:nvPr/>
          </p:nvSpPr>
          <p:spPr>
            <a:xfrm>
              <a:off x="10302912" y="1725949"/>
              <a:ext cx="10977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Tasks</a:t>
              </a:r>
            </a:p>
          </p:txBody>
        </p:sp>
        <p:cxnSp>
          <p:nvCxnSpPr>
            <p:cNvPr id="18" name="Connector: Elbow 10">
              <a:extLst>
                <a:ext uri="{FF2B5EF4-FFF2-40B4-BE49-F238E27FC236}">
                  <a16:creationId xmlns:a16="http://schemas.microsoft.com/office/drawing/2014/main" id="{A934A1BC-3891-F4FD-3007-B55A2788736A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9232304" y="2296683"/>
              <a:ext cx="810312" cy="1140100"/>
            </a:xfrm>
            <a:prstGeom prst="bentConnector3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1">
              <a:extLst>
                <a:ext uri="{FF2B5EF4-FFF2-40B4-BE49-F238E27FC236}">
                  <a16:creationId xmlns:a16="http://schemas.microsoft.com/office/drawing/2014/main" id="{04BB74A4-254D-7A74-51D6-876ABAA2798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9232304" y="2866734"/>
              <a:ext cx="810312" cy="570049"/>
            </a:xfrm>
            <a:prstGeom prst="bentConnector3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5">
              <a:extLst>
                <a:ext uri="{FF2B5EF4-FFF2-40B4-BE49-F238E27FC236}">
                  <a16:creationId xmlns:a16="http://schemas.microsoft.com/office/drawing/2014/main" id="{8E0121A3-5B92-1851-F45C-D958FBBFB6A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9232304" y="3436783"/>
              <a:ext cx="810312" cy="570052"/>
            </a:xfrm>
            <a:prstGeom prst="bentConnector3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16">
              <a:extLst>
                <a:ext uri="{FF2B5EF4-FFF2-40B4-BE49-F238E27FC236}">
                  <a16:creationId xmlns:a16="http://schemas.microsoft.com/office/drawing/2014/main" id="{C062F533-FE24-68F5-866E-8DF6953F06DD}"/>
                </a:ext>
              </a:extLst>
            </p:cNvPr>
            <p:cNvCxnSpPr>
              <a:cxnSpLocks/>
            </p:cNvCxnSpPr>
            <p:nvPr/>
          </p:nvCxnSpPr>
          <p:spPr>
            <a:xfrm>
              <a:off x="9236386" y="3436783"/>
              <a:ext cx="810312" cy="1140101"/>
            </a:xfrm>
            <a:prstGeom prst="bentConnector3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FC19E4-8302-55A1-EDE0-65C776EE2B3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9232304" y="3436783"/>
              <a:ext cx="810312" cy="2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83A17F3-880E-DF3B-1A50-E8E273090CA0}"/>
                </a:ext>
              </a:extLst>
            </p:cNvPr>
            <p:cNvCxnSpPr>
              <a:cxnSpLocks/>
            </p:cNvCxnSpPr>
            <p:nvPr/>
          </p:nvCxnSpPr>
          <p:spPr>
            <a:xfrm>
              <a:off x="7581460" y="3436783"/>
              <a:ext cx="7121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75">
              <a:extLst>
                <a:ext uri="{FF2B5EF4-FFF2-40B4-BE49-F238E27FC236}">
                  <a16:creationId xmlns:a16="http://schemas.microsoft.com/office/drawing/2014/main" id="{9B9524C5-C4E2-79EC-CAD7-6E2A6CEEEE67}"/>
                </a:ext>
              </a:extLst>
            </p:cNvPr>
            <p:cNvSpPr/>
            <p:nvPr/>
          </p:nvSpPr>
          <p:spPr>
            <a:xfrm>
              <a:off x="6647050" y="2952200"/>
              <a:ext cx="934410" cy="969166"/>
            </a:xfrm>
            <a:prstGeom prst="roundRect">
              <a:avLst/>
            </a:prstGeom>
            <a:solidFill>
              <a:schemeClr val="tx2"/>
            </a:solidFill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Unlabeled text data</a:t>
              </a:r>
            </a:p>
          </p:txBody>
        </p:sp>
        <p:sp>
          <p:nvSpPr>
            <p:cNvPr id="25" name="Rectangle: Rounded Corners 76">
              <a:extLst>
                <a:ext uri="{FF2B5EF4-FFF2-40B4-BE49-F238E27FC236}">
                  <a16:creationId xmlns:a16="http://schemas.microsoft.com/office/drawing/2014/main" id="{D134E9C0-F1B8-5074-DFB7-BBD48E1AE254}"/>
                </a:ext>
              </a:extLst>
            </p:cNvPr>
            <p:cNvSpPr/>
            <p:nvPr/>
          </p:nvSpPr>
          <p:spPr>
            <a:xfrm>
              <a:off x="8314427" y="2952200"/>
              <a:ext cx="934410" cy="969166"/>
            </a:xfrm>
            <a:prstGeom prst="roundRect">
              <a:avLst/>
            </a:prstGeom>
            <a:solidFill>
              <a:schemeClr val="tx2"/>
            </a:solidFill>
            <a:ln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LLM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65C516-1C8F-73D6-31BD-C7538E91EB51}"/>
              </a:ext>
            </a:extLst>
          </p:cNvPr>
          <p:cNvGrpSpPr/>
          <p:nvPr/>
        </p:nvGrpSpPr>
        <p:grpSpPr>
          <a:xfrm>
            <a:off x="1251678" y="1989961"/>
            <a:ext cx="4195378" cy="4125399"/>
            <a:chOff x="-144138" y="1086229"/>
            <a:chExt cx="6208778" cy="5507800"/>
          </a:xfrm>
        </p:grpSpPr>
        <p:sp>
          <p:nvSpPr>
            <p:cNvPr id="27" name="Rectangle: Rounded Corners 2272">
              <a:extLst>
                <a:ext uri="{FF2B5EF4-FFF2-40B4-BE49-F238E27FC236}">
                  <a16:creationId xmlns:a16="http://schemas.microsoft.com/office/drawing/2014/main" id="{4B34F290-BC0B-FDEA-2D1A-4A750BD7EB4A}"/>
                </a:ext>
              </a:extLst>
            </p:cNvPr>
            <p:cNvSpPr/>
            <p:nvPr/>
          </p:nvSpPr>
          <p:spPr>
            <a:xfrm>
              <a:off x="318054" y="1256000"/>
              <a:ext cx="5486400" cy="4358032"/>
            </a:xfrm>
            <a:prstGeom prst="roundRect">
              <a:avLst>
                <a:gd name="adj" fmla="val 6263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60314F-AA4A-E032-EE3E-02E817BB92FB}"/>
                </a:ext>
              </a:extLst>
            </p:cNvPr>
            <p:cNvSpPr/>
            <p:nvPr/>
          </p:nvSpPr>
          <p:spPr>
            <a:xfrm>
              <a:off x="2810765" y="1725949"/>
              <a:ext cx="1418227" cy="360079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0805E4-19F8-B008-5957-4FC3E457A4EE}"/>
                </a:ext>
              </a:extLst>
            </p:cNvPr>
            <p:cNvSpPr/>
            <p:nvPr/>
          </p:nvSpPr>
          <p:spPr>
            <a:xfrm>
              <a:off x="1132114" y="1725949"/>
              <a:ext cx="1418227" cy="360079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2B693B-21D0-8F44-7671-B5714CE8710D}"/>
                </a:ext>
              </a:extLst>
            </p:cNvPr>
            <p:cNvGrpSpPr/>
            <p:nvPr/>
          </p:nvGrpSpPr>
          <p:grpSpPr>
            <a:xfrm>
              <a:off x="-144138" y="1086229"/>
              <a:ext cx="6208778" cy="5507800"/>
              <a:chOff x="434389" y="1712208"/>
              <a:chExt cx="5478894" cy="3971254"/>
            </a:xfrm>
          </p:grpSpPr>
          <p:sp>
            <p:nvSpPr>
              <p:cNvPr id="59" name="Content Placeholder 3">
                <a:extLst>
                  <a:ext uri="{FF2B5EF4-FFF2-40B4-BE49-F238E27FC236}">
                    <a16:creationId xmlns:a16="http://schemas.microsoft.com/office/drawing/2014/main" id="{DA0D1028-ACC3-AD57-D963-BDB041EBBF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377" y="1712208"/>
                <a:ext cx="5208906" cy="3482332"/>
              </a:xfrm>
              <a:prstGeom prst="roundRect">
                <a:avLst>
                  <a:gd name="adj" fmla="val 3012"/>
                </a:avLst>
              </a:prstGeom>
              <a:ln w="508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lIns="91440" tIns="91440" rIns="91440" bIns="91440" anchor="ctr" anchorCtr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1pPr>
                <a:lvl2pPr marL="51435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2pPr>
                <a:lvl3pPr marL="85725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3pPr>
                <a:lvl4pPr marL="1085850" indent="-17145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4pPr>
                <a:lvl5pPr marL="1314450" indent="-17145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  <p:sp>
            <p:nvSpPr>
              <p:cNvPr id="60" name="Text Placeholder 9">
                <a:extLst>
                  <a:ext uri="{FF2B5EF4-FFF2-40B4-BE49-F238E27FC236}">
                    <a16:creationId xmlns:a16="http://schemas.microsoft.com/office/drawing/2014/main" id="{BD0A09B6-DDEA-3446-79FD-A80B42F966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4389" y="5348717"/>
                <a:ext cx="5476875" cy="334745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1pPr>
                <a:lvl2pPr marL="51435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2pPr>
                <a:lvl3pPr marL="85725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3pPr>
                <a:lvl4pPr marL="1085850" indent="-17145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4pPr>
                <a:lvl5pPr marL="1314450" indent="-17145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Pct val="90000"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Traditional ML models</a:t>
                </a:r>
              </a:p>
            </p:txBody>
          </p:sp>
        </p:grpSp>
        <p:sp>
          <p:nvSpPr>
            <p:cNvPr id="31" name="Rectangle: Rounded Corners 23">
              <a:extLst>
                <a:ext uri="{FF2B5EF4-FFF2-40B4-BE49-F238E27FC236}">
                  <a16:creationId xmlns:a16="http://schemas.microsoft.com/office/drawing/2014/main" id="{F07BC9E2-7CE9-3C16-F7F2-C3B99EC14410}"/>
                </a:ext>
              </a:extLst>
            </p:cNvPr>
            <p:cNvSpPr/>
            <p:nvPr/>
          </p:nvSpPr>
          <p:spPr>
            <a:xfrm>
              <a:off x="3933115" y="2097374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Text generation</a:t>
              </a:r>
            </a:p>
          </p:txBody>
        </p:sp>
        <p:sp>
          <p:nvSpPr>
            <p:cNvPr id="32" name="Rectangle: Rounded Corners 24">
              <a:extLst>
                <a:ext uri="{FF2B5EF4-FFF2-40B4-BE49-F238E27FC236}">
                  <a16:creationId xmlns:a16="http://schemas.microsoft.com/office/drawing/2014/main" id="{F9478E70-86D2-7D23-5243-EC5C7C4E900C}"/>
                </a:ext>
              </a:extLst>
            </p:cNvPr>
            <p:cNvSpPr/>
            <p:nvPr/>
          </p:nvSpPr>
          <p:spPr>
            <a:xfrm>
              <a:off x="3933115" y="2672382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Summarization</a:t>
              </a:r>
            </a:p>
          </p:txBody>
        </p:sp>
        <p:sp>
          <p:nvSpPr>
            <p:cNvPr id="33" name="Rectangle: Rounded Corners 25">
              <a:extLst>
                <a:ext uri="{FF2B5EF4-FFF2-40B4-BE49-F238E27FC236}">
                  <a16:creationId xmlns:a16="http://schemas.microsoft.com/office/drawing/2014/main" id="{A54CAB80-10F4-90A8-FDE1-7672A4627CEE}"/>
                </a:ext>
              </a:extLst>
            </p:cNvPr>
            <p:cNvSpPr/>
            <p:nvPr/>
          </p:nvSpPr>
          <p:spPr>
            <a:xfrm>
              <a:off x="3933115" y="3243507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Information extraction</a:t>
              </a:r>
            </a:p>
          </p:txBody>
        </p:sp>
        <p:sp>
          <p:nvSpPr>
            <p:cNvPr id="34" name="Rectangle: Rounded Corners 26">
              <a:extLst>
                <a:ext uri="{FF2B5EF4-FFF2-40B4-BE49-F238E27FC236}">
                  <a16:creationId xmlns:a16="http://schemas.microsoft.com/office/drawing/2014/main" id="{9B07777D-276E-854A-2F80-B0C34C9D855A}"/>
                </a:ext>
              </a:extLst>
            </p:cNvPr>
            <p:cNvSpPr/>
            <p:nvPr/>
          </p:nvSpPr>
          <p:spPr>
            <a:xfrm>
              <a:off x="3933115" y="3806866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Q&amp;A</a:t>
              </a:r>
            </a:p>
          </p:txBody>
        </p:sp>
        <p:sp>
          <p:nvSpPr>
            <p:cNvPr id="35" name="Rectangle: Rounded Corners 27">
              <a:extLst>
                <a:ext uri="{FF2B5EF4-FFF2-40B4-BE49-F238E27FC236}">
                  <a16:creationId xmlns:a16="http://schemas.microsoft.com/office/drawing/2014/main" id="{10D4917D-A57F-53B8-CFC5-5D0EE2B1EC45}"/>
                </a:ext>
              </a:extLst>
            </p:cNvPr>
            <p:cNvSpPr/>
            <p:nvPr/>
          </p:nvSpPr>
          <p:spPr>
            <a:xfrm>
              <a:off x="3933115" y="4381873"/>
              <a:ext cx="1618311" cy="38038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Chatbot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494716-40F5-0DBF-D058-7E392A74BCF8}"/>
                </a:ext>
              </a:extLst>
            </p:cNvPr>
            <p:cNvSpPr txBox="1"/>
            <p:nvPr/>
          </p:nvSpPr>
          <p:spPr>
            <a:xfrm>
              <a:off x="1338661" y="4904583"/>
              <a:ext cx="954960" cy="319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Train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45D7E8-18CE-0D86-0C99-D28C127DCE58}"/>
                </a:ext>
              </a:extLst>
            </p:cNvPr>
            <p:cNvSpPr txBox="1"/>
            <p:nvPr/>
          </p:nvSpPr>
          <p:spPr>
            <a:xfrm>
              <a:off x="3046878" y="4904583"/>
              <a:ext cx="946002" cy="319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Deploy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7547877-D1B0-2590-9683-2E0428DAFF0B}"/>
                </a:ext>
              </a:extLst>
            </p:cNvPr>
            <p:cNvCxnSpPr>
              <a:cxnSpLocks/>
            </p:cNvCxnSpPr>
            <p:nvPr/>
          </p:nvCxnSpPr>
          <p:spPr>
            <a:xfrm>
              <a:off x="1460048" y="3433700"/>
              <a:ext cx="712185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73C7EA-C003-93A4-CD45-D0F30813AFCE}"/>
                </a:ext>
              </a:extLst>
            </p:cNvPr>
            <p:cNvSpPr txBox="1"/>
            <p:nvPr/>
          </p:nvSpPr>
          <p:spPr>
            <a:xfrm>
              <a:off x="4193411" y="1725949"/>
              <a:ext cx="10977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+mn-cs"/>
                </a:rPr>
                <a:t>Tasks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23FB33B-402D-D854-3614-F6D411C64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48" y="2860634"/>
              <a:ext cx="712185" cy="388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46181B8-4128-ABB4-E34E-2DA68185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48" y="2285626"/>
              <a:ext cx="712185" cy="135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A232F08-4454-5EA6-E35B-7E8AF239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48" y="4570125"/>
              <a:ext cx="712185" cy="388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07090E5-A44B-8FCD-B01A-3EDF3D81E3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48" y="3995118"/>
              <a:ext cx="712185" cy="388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2E8B8F4-8B78-2FC4-6629-68CC101267A1}"/>
                </a:ext>
              </a:extLst>
            </p:cNvPr>
            <p:cNvCxnSpPr>
              <a:cxnSpLocks/>
              <a:stCxn id="51" idx="3"/>
              <a:endCxn id="31" idx="1"/>
            </p:cNvCxnSpPr>
            <p:nvPr/>
          </p:nvCxnSpPr>
          <p:spPr>
            <a:xfrm>
              <a:off x="3148207" y="2287567"/>
              <a:ext cx="78490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C42F931-C258-68EB-81F7-B204240575AB}"/>
                </a:ext>
              </a:extLst>
            </p:cNvPr>
            <p:cNvCxnSpPr>
              <a:cxnSpLocks/>
              <a:stCxn id="49" idx="3"/>
              <a:endCxn id="33" idx="1"/>
            </p:cNvCxnSpPr>
            <p:nvPr/>
          </p:nvCxnSpPr>
          <p:spPr>
            <a:xfrm>
              <a:off x="3148207" y="3433700"/>
              <a:ext cx="78490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DFA0F14-D558-AD6F-D5C1-1F9F31D57200}"/>
                </a:ext>
              </a:extLst>
            </p:cNvPr>
            <p:cNvCxnSpPr>
              <a:cxnSpLocks/>
              <a:stCxn id="50" idx="3"/>
              <a:endCxn id="32" idx="1"/>
            </p:cNvCxnSpPr>
            <p:nvPr/>
          </p:nvCxnSpPr>
          <p:spPr>
            <a:xfrm>
              <a:off x="3148207" y="2862575"/>
              <a:ext cx="78490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2FCCD01-11DA-E055-3584-9FE855E9F461}"/>
                </a:ext>
              </a:extLst>
            </p:cNvPr>
            <p:cNvCxnSpPr>
              <a:cxnSpLocks/>
            </p:cNvCxnSpPr>
            <p:nvPr/>
          </p:nvCxnSpPr>
          <p:spPr>
            <a:xfrm>
              <a:off x="3106643" y="4572066"/>
              <a:ext cx="826472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2B07AB-DEEF-E879-0F9E-F3C860F639D0}"/>
                </a:ext>
              </a:extLst>
            </p:cNvPr>
            <p:cNvCxnSpPr>
              <a:cxnSpLocks/>
              <a:stCxn id="53" idx="3"/>
              <a:endCxn id="34" idx="1"/>
            </p:cNvCxnSpPr>
            <p:nvPr/>
          </p:nvCxnSpPr>
          <p:spPr>
            <a:xfrm>
              <a:off x="3148207" y="3997059"/>
              <a:ext cx="784908" cy="0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round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53">
              <a:extLst>
                <a:ext uri="{FF2B5EF4-FFF2-40B4-BE49-F238E27FC236}">
                  <a16:creationId xmlns:a16="http://schemas.microsoft.com/office/drawing/2014/main" id="{8B2C2E3C-48FA-77BF-5905-90C6626432F6}"/>
                </a:ext>
              </a:extLst>
            </p:cNvPr>
            <p:cNvSpPr/>
            <p:nvPr/>
          </p:nvSpPr>
          <p:spPr>
            <a:xfrm>
              <a:off x="2213797" y="3184414"/>
              <a:ext cx="934410" cy="498572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ML models</a:t>
              </a:r>
            </a:p>
          </p:txBody>
        </p:sp>
        <p:sp>
          <p:nvSpPr>
            <p:cNvPr id="50" name="Rectangle: Rounded Corners 125">
              <a:extLst>
                <a:ext uri="{FF2B5EF4-FFF2-40B4-BE49-F238E27FC236}">
                  <a16:creationId xmlns:a16="http://schemas.microsoft.com/office/drawing/2014/main" id="{B5F576BE-D356-CBDE-2DF3-5D86C22C2F95}"/>
                </a:ext>
              </a:extLst>
            </p:cNvPr>
            <p:cNvSpPr/>
            <p:nvPr/>
          </p:nvSpPr>
          <p:spPr>
            <a:xfrm>
              <a:off x="2213797" y="2664618"/>
              <a:ext cx="934410" cy="39591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1" name="Rectangle: Rounded Corners 2239">
              <a:extLst>
                <a:ext uri="{FF2B5EF4-FFF2-40B4-BE49-F238E27FC236}">
                  <a16:creationId xmlns:a16="http://schemas.microsoft.com/office/drawing/2014/main" id="{50188F12-1B18-D8B9-E6BE-AF7CC11DDEF8}"/>
                </a:ext>
              </a:extLst>
            </p:cNvPr>
            <p:cNvSpPr/>
            <p:nvPr/>
          </p:nvSpPr>
          <p:spPr>
            <a:xfrm>
              <a:off x="2213797" y="2089610"/>
              <a:ext cx="934410" cy="39591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2" name="Rectangle: Rounded Corners 2241">
              <a:extLst>
                <a:ext uri="{FF2B5EF4-FFF2-40B4-BE49-F238E27FC236}">
                  <a16:creationId xmlns:a16="http://schemas.microsoft.com/office/drawing/2014/main" id="{58E38A39-CE05-6A5C-809D-9DA11B396D50}"/>
                </a:ext>
              </a:extLst>
            </p:cNvPr>
            <p:cNvSpPr/>
            <p:nvPr/>
          </p:nvSpPr>
          <p:spPr>
            <a:xfrm>
              <a:off x="2213797" y="4374109"/>
              <a:ext cx="934410" cy="39591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3" name="Rectangle: Rounded Corners 2243">
              <a:extLst>
                <a:ext uri="{FF2B5EF4-FFF2-40B4-BE49-F238E27FC236}">
                  <a16:creationId xmlns:a16="http://schemas.microsoft.com/office/drawing/2014/main" id="{0ED9DDF4-49B2-7942-DAE1-E5A8E762A3B8}"/>
                </a:ext>
              </a:extLst>
            </p:cNvPr>
            <p:cNvSpPr/>
            <p:nvPr/>
          </p:nvSpPr>
          <p:spPr>
            <a:xfrm>
              <a:off x="2213797" y="3799102"/>
              <a:ext cx="934410" cy="395914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4" name="Rectangle: Rounded Corners 52">
              <a:extLst>
                <a:ext uri="{FF2B5EF4-FFF2-40B4-BE49-F238E27FC236}">
                  <a16:creationId xmlns:a16="http://schemas.microsoft.com/office/drawing/2014/main" id="{D015B4F6-191E-BE29-746C-BD3029207AA3}"/>
                </a:ext>
              </a:extLst>
            </p:cNvPr>
            <p:cNvSpPr/>
            <p:nvPr/>
          </p:nvSpPr>
          <p:spPr>
            <a:xfrm>
              <a:off x="525638" y="3189304"/>
              <a:ext cx="934410" cy="488792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Labeled data</a:t>
              </a:r>
            </a:p>
          </p:txBody>
        </p:sp>
        <p:sp>
          <p:nvSpPr>
            <p:cNvPr id="55" name="Rectangle: Rounded Corners 124">
              <a:extLst>
                <a:ext uri="{FF2B5EF4-FFF2-40B4-BE49-F238E27FC236}">
                  <a16:creationId xmlns:a16="http://schemas.microsoft.com/office/drawing/2014/main" id="{63301A3B-60B9-0F4A-4A94-81EB3335ACE2}"/>
                </a:ext>
              </a:extLst>
            </p:cNvPr>
            <p:cNvSpPr/>
            <p:nvPr/>
          </p:nvSpPr>
          <p:spPr>
            <a:xfrm>
              <a:off x="525638" y="2668501"/>
              <a:ext cx="934410" cy="38814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6" name="Rectangle: Rounded Corners 126">
              <a:extLst>
                <a:ext uri="{FF2B5EF4-FFF2-40B4-BE49-F238E27FC236}">
                  <a16:creationId xmlns:a16="http://schemas.microsoft.com/office/drawing/2014/main" id="{D3BF8B49-1FED-248D-4085-D652928D8271}"/>
                </a:ext>
              </a:extLst>
            </p:cNvPr>
            <p:cNvSpPr/>
            <p:nvPr/>
          </p:nvSpPr>
          <p:spPr>
            <a:xfrm>
              <a:off x="525638" y="2093493"/>
              <a:ext cx="934410" cy="38814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7" name="Rectangle: Rounded Corners 2240">
              <a:extLst>
                <a:ext uri="{FF2B5EF4-FFF2-40B4-BE49-F238E27FC236}">
                  <a16:creationId xmlns:a16="http://schemas.microsoft.com/office/drawing/2014/main" id="{77449FD4-D617-249E-3DB1-1D9CA6A4D6E1}"/>
                </a:ext>
              </a:extLst>
            </p:cNvPr>
            <p:cNvSpPr/>
            <p:nvPr/>
          </p:nvSpPr>
          <p:spPr>
            <a:xfrm>
              <a:off x="525638" y="4377992"/>
              <a:ext cx="934410" cy="38814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  <p:sp>
          <p:nvSpPr>
            <p:cNvPr id="58" name="Rectangle: Rounded Corners 2242">
              <a:extLst>
                <a:ext uri="{FF2B5EF4-FFF2-40B4-BE49-F238E27FC236}">
                  <a16:creationId xmlns:a16="http://schemas.microsoft.com/office/drawing/2014/main" id="{752C8122-9ADF-31AF-91FF-087ADECB793B}"/>
                </a:ext>
              </a:extLst>
            </p:cNvPr>
            <p:cNvSpPr/>
            <p:nvPr/>
          </p:nvSpPr>
          <p:spPr>
            <a:xfrm>
              <a:off x="525638" y="3802985"/>
              <a:ext cx="934410" cy="388148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75000"/>
                    </a:schemeClr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720" rIns="0"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2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BBD1-5DB3-9B8F-1EEE-B7714965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Masking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E3E67-C9DD-E988-AB0E-52C5DAE9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C62C49-22DD-AD93-7D05-188305A3D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170283"/>
            <a:ext cx="6807282" cy="53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0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AD1A-CB97-B9E2-AEB4-5D8185BF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0B5C-EA9D-39FD-9DE4-2E65998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F78D2-1D44-BEA9-6BCA-76084BB2E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Bidirectional Encoder Representations from Transformers</a:t>
            </a:r>
          </a:p>
          <a:p>
            <a:r>
              <a:rPr lang="en-US" dirty="0"/>
              <a:t>Bidirectional attention</a:t>
            </a:r>
          </a:p>
          <a:p>
            <a:r>
              <a:rPr lang="en-US" dirty="0"/>
              <a:t>Masked language modeling</a:t>
            </a:r>
          </a:p>
          <a:p>
            <a:r>
              <a:rPr lang="en-US" dirty="0"/>
              <a:t>Good for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34808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411C-B769-94F4-0619-2001A6EC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Family (Generative Pre-trained Transformer)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458A7-A023-9F66-D8AE-438A33097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GPT series, </a:t>
            </a:r>
            <a:r>
              <a:rPr lang="en-US" dirty="0" err="1"/>
              <a:t>LLaMA</a:t>
            </a:r>
            <a:r>
              <a:rPr lang="en-US" dirty="0"/>
              <a:t>, </a:t>
            </a:r>
            <a:r>
              <a:rPr lang="en-US" dirty="0" err="1"/>
              <a:t>PaLM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Autoregressive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Left-to-right generation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Good for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24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D2F6-95F5-0C0A-58BE-B6DDE5CE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FA327C-7B8B-4C04-F97F-70E69CBD40F9}"/>
              </a:ext>
            </a:extLst>
          </p:cNvPr>
          <p:cNvSpPr txBox="1">
            <a:spLocks/>
          </p:cNvSpPr>
          <p:nvPr/>
        </p:nvSpPr>
        <p:spPr>
          <a:xfrm>
            <a:off x="648227" y="1874517"/>
            <a:ext cx="9620238" cy="114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66"/>
                </a:solidFill>
                <a:latin typeface="+mj-lt"/>
              </a:rPr>
              <a:t>Forward</a:t>
            </a:r>
            <a:r>
              <a:rPr lang="en-US"/>
              <a:t> process gradually </a:t>
            </a:r>
            <a:r>
              <a:rPr lang="en-US">
                <a:solidFill>
                  <a:srgbClr val="FF0066"/>
                </a:solidFill>
                <a:latin typeface="+mj-lt"/>
              </a:rPr>
              <a:t>adds</a:t>
            </a:r>
            <a:r>
              <a:rPr lang="en-US"/>
              <a:t> noise to the image</a:t>
            </a:r>
          </a:p>
          <a:p>
            <a:r>
              <a:rPr lang="en-US">
                <a:solidFill>
                  <a:srgbClr val="FF0066"/>
                </a:solidFill>
                <a:latin typeface="+mj-lt"/>
              </a:rPr>
              <a:t>Reverse</a:t>
            </a:r>
            <a:r>
              <a:rPr lang="en-US"/>
              <a:t> process </a:t>
            </a:r>
            <a:r>
              <a:rPr lang="en-US">
                <a:solidFill>
                  <a:srgbClr val="FF0066"/>
                </a:solidFill>
                <a:latin typeface="+mj-lt"/>
              </a:rPr>
              <a:t>removes</a:t>
            </a:r>
            <a:r>
              <a:rPr lang="en-US"/>
              <a:t> noise from the image</a:t>
            </a:r>
            <a:endParaRPr lang="en-US" dirty="0"/>
          </a:p>
        </p:txBody>
      </p:sp>
      <p:grpSp>
        <p:nvGrpSpPr>
          <p:cNvPr id="5" name="Group 4" descr="Forward and reverse processes are depicted. A  figure of a cat gets more and more noisy with the forward process, whereas the noise gets removed with the reverse process (the image gets less noisy)">
            <a:extLst>
              <a:ext uri="{FF2B5EF4-FFF2-40B4-BE49-F238E27FC236}">
                <a16:creationId xmlns:a16="http://schemas.microsoft.com/office/drawing/2014/main" id="{4E307FF8-5708-23AA-02CB-814B81F00AD8}"/>
              </a:ext>
            </a:extLst>
          </p:cNvPr>
          <p:cNvGrpSpPr/>
          <p:nvPr/>
        </p:nvGrpSpPr>
        <p:grpSpPr>
          <a:xfrm>
            <a:off x="1023980" y="4026410"/>
            <a:ext cx="8688548" cy="1874558"/>
            <a:chOff x="1023980" y="3696552"/>
            <a:chExt cx="9870038" cy="22044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3A2B-D7F1-7855-8E76-2B468585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3027" y="4211111"/>
              <a:ext cx="1146097" cy="11460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35831B-DEFD-9564-DD6A-92CF3DF0E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9375" y="4211112"/>
              <a:ext cx="1146096" cy="11460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4C85FC-EF2E-894E-F443-11718B05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0329" y="4215589"/>
              <a:ext cx="1146098" cy="11460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097843-4D0D-5B64-0591-4F31C7EA0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5722" y="4211112"/>
              <a:ext cx="1146096" cy="114609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E8137-2079-2A54-E093-F156AA7E2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6678" y="4211112"/>
              <a:ext cx="1146098" cy="114609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1A7EEE-18DE-8E1B-49D2-D7DE3061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7922" y="4211111"/>
              <a:ext cx="1146096" cy="11460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136975-7293-EBCF-2D22-99928BDF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02069" y="4211111"/>
              <a:ext cx="1146096" cy="11460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02AEDE-5186-859B-B14E-D7D6F4E1B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3980" y="4211112"/>
              <a:ext cx="1146098" cy="11460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7F4799-623A-DDFC-E5E1-08D34C36CDDD}"/>
                </a:ext>
              </a:extLst>
            </p:cNvPr>
            <p:cNvSpPr txBox="1"/>
            <p:nvPr/>
          </p:nvSpPr>
          <p:spPr>
            <a:xfrm>
              <a:off x="1808392" y="3696552"/>
              <a:ext cx="44369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Forward process (create noisy samples) </a:t>
              </a:r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E5D62BCF-EB3B-50CE-A0F3-C56043E3DB73}"/>
                </a:ext>
              </a:extLst>
            </p:cNvPr>
            <p:cNvSpPr/>
            <p:nvPr/>
          </p:nvSpPr>
          <p:spPr>
            <a:xfrm>
              <a:off x="6245385" y="3784385"/>
              <a:ext cx="1022211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B0303-6F00-D41A-32AF-C2EC883B06C1}"/>
                </a:ext>
              </a:extLst>
            </p:cNvPr>
            <p:cNvSpPr txBox="1"/>
            <p:nvPr/>
          </p:nvSpPr>
          <p:spPr>
            <a:xfrm>
              <a:off x="4683735" y="5531636"/>
              <a:ext cx="4964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Reverse process (generate image from noise) </a:t>
              </a:r>
              <a:endParaRPr lang="en-US" dirty="0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12FB8182-6FE0-81D7-3850-6E7B86086EB1}"/>
                </a:ext>
              </a:extLst>
            </p:cNvPr>
            <p:cNvSpPr/>
            <p:nvPr/>
          </p:nvSpPr>
          <p:spPr>
            <a:xfrm rot="10800000">
              <a:off x="3416427" y="5631338"/>
              <a:ext cx="1022211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4959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111B-A9CE-8C02-5180-C59B19AE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process</a:t>
            </a:r>
          </a:p>
        </p:txBody>
      </p:sp>
      <p:grpSp>
        <p:nvGrpSpPr>
          <p:cNvPr id="4" name="Group 3" descr="A flowchart showing the denoting process. &#10;Step1: A noisy image and tilmestep goes through a neural network.&#10;Step 2: Neural network predicts the noise.&#10;Step 3: The predicted noise is subtracted from the noisy image. This results is less noisy image">
            <a:extLst>
              <a:ext uri="{FF2B5EF4-FFF2-40B4-BE49-F238E27FC236}">
                <a16:creationId xmlns:a16="http://schemas.microsoft.com/office/drawing/2014/main" id="{C10BBA09-7E93-91BB-E909-A2200998DD93}"/>
              </a:ext>
            </a:extLst>
          </p:cNvPr>
          <p:cNvGrpSpPr/>
          <p:nvPr/>
        </p:nvGrpSpPr>
        <p:grpSpPr>
          <a:xfrm>
            <a:off x="1187682" y="3030460"/>
            <a:ext cx="7772762" cy="2964604"/>
            <a:chOff x="1187681" y="2902989"/>
            <a:chExt cx="8298697" cy="30920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E88DA5-6785-B629-FF2B-23FBADEB4A1C}"/>
                </a:ext>
              </a:extLst>
            </p:cNvPr>
            <p:cNvSpPr txBox="1"/>
            <p:nvPr/>
          </p:nvSpPr>
          <p:spPr>
            <a:xfrm>
              <a:off x="1187681" y="4575098"/>
              <a:ext cx="1781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Noisy image at timestep </a:t>
              </a:r>
              <a:r>
                <a:rPr lang="en-US" i="1" dirty="0"/>
                <a:t>t</a:t>
              </a:r>
              <a:r>
                <a:rPr lang="en-US" dirty="0"/>
                <a:t> 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BC3692D-B2FE-5796-F5E7-0C210E704EE5}"/>
                </a:ext>
              </a:extLst>
            </p:cNvPr>
            <p:cNvSpPr/>
            <p:nvPr/>
          </p:nvSpPr>
          <p:spPr>
            <a:xfrm>
              <a:off x="3147219" y="3482841"/>
              <a:ext cx="1688753" cy="10042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Neural Network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31FDDA-B9D4-8493-99BF-0AB314F320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1624" y="3801463"/>
              <a:ext cx="495595" cy="1163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447C89-A710-6B63-C5D9-D50DC6D96353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4835972" y="3984964"/>
              <a:ext cx="430038" cy="1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070F90A-AD06-D3F3-E3C8-CE2A6892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6010" y="3411916"/>
              <a:ext cx="1146096" cy="11460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2072BF-128A-DA29-EFE0-08A6D38FCE2C}"/>
                </a:ext>
              </a:extLst>
            </p:cNvPr>
            <p:cNvSpPr txBox="1"/>
            <p:nvPr/>
          </p:nvSpPr>
          <p:spPr>
            <a:xfrm>
              <a:off x="4994681" y="4643367"/>
              <a:ext cx="178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Predicted noise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6D7A61-4F49-C1B1-5F50-1DBC8E5E8FE7}"/>
                </a:ext>
              </a:extLst>
            </p:cNvPr>
            <p:cNvCxnSpPr>
              <a:cxnSpLocks/>
            </p:cNvCxnSpPr>
            <p:nvPr/>
          </p:nvCxnSpPr>
          <p:spPr>
            <a:xfrm>
              <a:off x="2066049" y="2912118"/>
              <a:ext cx="50474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B1F641-CDDA-A515-C498-B319AFD98580}"/>
                </a:ext>
              </a:extLst>
            </p:cNvPr>
            <p:cNvCxnSpPr>
              <a:cxnSpLocks/>
            </p:cNvCxnSpPr>
            <p:nvPr/>
          </p:nvCxnSpPr>
          <p:spPr>
            <a:xfrm>
              <a:off x="2078576" y="2902989"/>
              <a:ext cx="0" cy="5486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AF5AE0-4837-E9E5-AB85-2EA83BE79C86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102257" y="2902989"/>
              <a:ext cx="0" cy="845805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F37DD9-F3F0-05B8-AF2B-66C1B3716357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6414492" y="3954348"/>
              <a:ext cx="481085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6FA1E3-89A2-F378-0BBF-16EAD852C905}"/>
                </a:ext>
              </a:extLst>
            </p:cNvPr>
            <p:cNvSpPr/>
            <p:nvPr/>
          </p:nvSpPr>
          <p:spPr>
            <a:xfrm>
              <a:off x="6895577" y="3748794"/>
              <a:ext cx="413359" cy="4111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-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BEE0AA-F8DA-E985-858A-95E0F70D549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7308936" y="3954348"/>
              <a:ext cx="571458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78C908-6DFA-2957-5A8B-F01516554153}"/>
                </a:ext>
              </a:extLst>
            </p:cNvPr>
            <p:cNvSpPr txBox="1"/>
            <p:nvPr/>
          </p:nvSpPr>
          <p:spPr>
            <a:xfrm>
              <a:off x="7450977" y="4575098"/>
              <a:ext cx="20354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Less noisy image at timestep </a:t>
              </a:r>
              <a:r>
                <a:rPr lang="en-US" i="1" dirty="0"/>
                <a:t>t</a:t>
              </a:r>
              <a:r>
                <a:rPr lang="en-US" dirty="0"/>
                <a:t>-1</a:t>
              </a:r>
              <a:r>
                <a:rPr lang="en-US" i="1" dirty="0"/>
                <a:t>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E606F5D-384F-EBE3-ABD6-9FA55A182A01}"/>
                </a:ext>
              </a:extLst>
            </p:cNvPr>
            <p:cNvCxnSpPr>
              <a:cxnSpLocks/>
            </p:cNvCxnSpPr>
            <p:nvPr/>
          </p:nvCxnSpPr>
          <p:spPr>
            <a:xfrm>
              <a:off x="2915013" y="4031636"/>
              <a:ext cx="2663" cy="196342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FD7D60-0C3C-8EDB-833B-CF96C70ED3B9}"/>
                </a:ext>
              </a:extLst>
            </p:cNvPr>
            <p:cNvCxnSpPr>
              <a:cxnSpLocks/>
            </p:cNvCxnSpPr>
            <p:nvPr/>
          </p:nvCxnSpPr>
          <p:spPr>
            <a:xfrm>
              <a:off x="2899421" y="4047678"/>
              <a:ext cx="253860" cy="0"/>
            </a:xfrm>
            <a:prstGeom prst="line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A91F1D-72D7-97AC-58DA-DA171F0C88D1}"/>
                </a:ext>
              </a:extLst>
            </p:cNvPr>
            <p:cNvSpPr txBox="1"/>
            <p:nvPr/>
          </p:nvSpPr>
          <p:spPr>
            <a:xfrm>
              <a:off x="2876698" y="5625732"/>
              <a:ext cx="1411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Timestep </a:t>
              </a:r>
              <a:r>
                <a:rPr lang="en-US" i="1" dirty="0"/>
                <a:t>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EA60B3-807A-465F-A686-459D273A3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9213" y="3429000"/>
              <a:ext cx="1146098" cy="114609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0FA44D-FD2D-96C6-7928-16AD89B2B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1083" y="3451629"/>
              <a:ext cx="1146098" cy="11460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A083475-2E11-BE9A-BF5A-9D3ED51D2DCF}"/>
              </a:ext>
            </a:extLst>
          </p:cNvPr>
          <p:cNvSpPr txBox="1"/>
          <p:nvPr/>
        </p:nvSpPr>
        <p:spPr>
          <a:xfrm>
            <a:off x="704501" y="1742303"/>
            <a:ext cx="10235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neural network </a:t>
            </a:r>
            <a:r>
              <a:rPr lang="en-US" sz="2400" dirty="0">
                <a:solidFill>
                  <a:srgbClr val="FF0066"/>
                </a:solidFill>
                <a:latin typeface="+mj-lt"/>
              </a:rPr>
              <a:t>predicts the noise </a:t>
            </a:r>
            <a:r>
              <a:rPr lang="en-US" sz="2400" dirty="0"/>
              <a:t>and this predicted noise is </a:t>
            </a:r>
            <a:r>
              <a:rPr lang="en-US" sz="2400" dirty="0">
                <a:solidFill>
                  <a:srgbClr val="FF0066"/>
                </a:solidFill>
                <a:latin typeface="+mj-lt"/>
              </a:rPr>
              <a:t>subtracted from the noisy image</a:t>
            </a:r>
            <a:r>
              <a:rPr lang="en-US" sz="2400" dirty="0"/>
              <a:t> from the previous timestep.</a:t>
            </a:r>
          </a:p>
        </p:txBody>
      </p:sp>
    </p:spTree>
    <p:extLst>
      <p:ext uri="{BB962C8B-B14F-4D97-AF65-F5344CB8AC3E}">
        <p14:creationId xmlns:p14="http://schemas.microsoft.com/office/powerpoint/2010/main" val="376249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761C9-3048-7F7E-D4A8-45944C41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FCEA8-AD17-4FA1-734F-32E69F788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620964-54EC-C178-BA98-39E395D2F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472" y="1540183"/>
            <a:ext cx="8228177" cy="50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51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6292-25B6-1E84-C4FB-EA46DCD5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(Generative Adversarial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06592-0C31-70DD-2C8D-018D188BD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StyleGAN, </a:t>
            </a:r>
            <a:r>
              <a:rPr lang="en-US" dirty="0" err="1"/>
              <a:t>CycleGAN</a:t>
            </a:r>
            <a:endParaRPr lang="en-US" dirty="0"/>
          </a:p>
          <a:p>
            <a:r>
              <a:rPr lang="en-US" dirty="0"/>
              <a:t>Generator-Discriminator</a:t>
            </a:r>
          </a:p>
          <a:p>
            <a:r>
              <a:rPr lang="en-US" dirty="0"/>
              <a:t>Adversarial training</a:t>
            </a:r>
          </a:p>
          <a:p>
            <a:r>
              <a:rPr lang="en-US" dirty="0"/>
              <a:t>Good for realistic generation</a:t>
            </a:r>
          </a:p>
        </p:txBody>
      </p:sp>
    </p:spTree>
    <p:extLst>
      <p:ext uri="{BB962C8B-B14F-4D97-AF65-F5344CB8AC3E}">
        <p14:creationId xmlns:p14="http://schemas.microsoft.com/office/powerpoint/2010/main" val="2897991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C37D-B0A9-6F43-DDAE-B0FFA6B3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AD3288-B8CF-7752-C7F5-73D7541E5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82" y="1256924"/>
            <a:ext cx="9702140" cy="521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17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D78A-16C2-2D7F-75AE-8CC51AE4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F6B5-9868-07B2-2EDE-A47305E9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Dataset 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FFE2-EB6D-B4FA-0F0D-EE02EE91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Data Collection</a:t>
            </a:r>
            <a:r>
              <a:rPr lang="en-US" dirty="0"/>
              <a:t>:</a:t>
            </a:r>
          </a:p>
          <a:p>
            <a:r>
              <a:rPr lang="en-US" dirty="0"/>
              <a:t>Curate diverse and representative datasets (e.g., Common Crawl, books, Wikipedia).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Handle domain-specific data when training for specialized tasks (e.g., medical, legal).</a:t>
            </a:r>
          </a:p>
          <a:p>
            <a:pPr marL="0" indent="0">
              <a:buNone/>
            </a:pPr>
            <a:r>
              <a:rPr lang="en-US" b="1" dirty="0"/>
              <a:t>Preprocessing</a:t>
            </a:r>
          </a:p>
          <a:p>
            <a:r>
              <a:rPr lang="en-US" dirty="0"/>
              <a:t>Text tokenization (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, Byte-Pair Encoding).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Normalization: Lowercasing, removing duplicates, handling Unicode characters.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Filtering: Removing noisy data (e.g., irrelevant, incomplete, or offensive text).</a:t>
            </a:r>
          </a:p>
          <a:p>
            <a:pPr marL="0" indent="0">
              <a:buNone/>
            </a:pPr>
            <a:r>
              <a:rPr lang="en-US" b="1" dirty="0"/>
              <a:t>Data Augmentation</a:t>
            </a:r>
          </a:p>
          <a:p>
            <a:r>
              <a:rPr lang="en-US" dirty="0"/>
              <a:t>Masked token prediction (for models like BERT).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Synonym replacement, paraphrasing, or noise injection for training robustness.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49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960C-9AF9-5FBC-C55D-82507E2D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87E0E-424E-5EAE-917C-19CE7C77B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Causal Language Modeling (CLM)</a:t>
            </a:r>
            <a:r>
              <a:rPr lang="en-US" dirty="0"/>
              <a:t>: Predict the next token based on previous tokens (e.g., GPT).</a:t>
            </a:r>
          </a:p>
          <a:p>
            <a:r>
              <a:rPr lang="en-US" b="1" dirty="0"/>
              <a:t>Masked Language Modeling (MLM)</a:t>
            </a:r>
            <a:r>
              <a:rPr lang="en-US" dirty="0"/>
              <a:t>: Predict masked tokens in a sequence (e.g., BERT).</a:t>
            </a:r>
          </a:p>
          <a:p>
            <a:r>
              <a:rPr lang="en-US" b="1" dirty="0"/>
              <a:t>Seq2Seq Learning</a:t>
            </a:r>
            <a:r>
              <a:rPr lang="en-US" dirty="0"/>
              <a:t>: For translation or summarization tasks (e.g., T5).</a:t>
            </a:r>
          </a:p>
        </p:txBody>
      </p:sp>
    </p:spTree>
    <p:extLst>
      <p:ext uri="{BB962C8B-B14F-4D97-AF65-F5344CB8AC3E}">
        <p14:creationId xmlns:p14="http://schemas.microsoft.com/office/powerpoint/2010/main" val="2667375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F395-A5C6-0071-B131-509A2943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through Human Feedback (RLHF)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DE2346-09BA-90AD-F90D-11C3CF675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39" y="1753156"/>
            <a:ext cx="3501462" cy="261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3D4801-4851-6167-DF85-633F7E3DE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27" y="1673525"/>
            <a:ext cx="5752573" cy="4727275"/>
          </a:xfrm>
        </p:spPr>
        <p:txBody>
          <a:bodyPr/>
          <a:lstStyle/>
          <a:p>
            <a:r>
              <a:rPr lang="en-US" sz="2400" dirty="0"/>
              <a:t>Enables LLMs to begin to align a model trained on a general corpus of text data to that of complex human values.</a:t>
            </a:r>
          </a:p>
          <a:p>
            <a:pPr lvl="1"/>
            <a:r>
              <a:rPr lang="en-US" sz="2000" dirty="0"/>
              <a:t>Common sense reasoning</a:t>
            </a:r>
          </a:p>
          <a:p>
            <a:pPr lvl="1"/>
            <a:r>
              <a:rPr lang="en-US" sz="2000" dirty="0"/>
              <a:t>Truthfulness</a:t>
            </a:r>
          </a:p>
          <a:p>
            <a:r>
              <a:rPr lang="en-US" sz="2400" dirty="0"/>
              <a:t>Three core steps: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sz="2000" dirty="0"/>
              <a:t>Fine-tuning the LLM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sz="2000" dirty="0"/>
              <a:t>Training reward model using human feedback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sz="2000" dirty="0"/>
              <a:t>Fine-tuning LLM using Reinforcement Learning</a:t>
            </a:r>
          </a:p>
          <a:p>
            <a:pPr marL="406400" lvl="1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439E175-0F5C-676A-D633-B7BCB024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67" y="2762592"/>
            <a:ext cx="3376345" cy="2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50029-9570-B083-AF69-7368B8EB8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259" y="3405182"/>
            <a:ext cx="4051465" cy="345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7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37B5-51D3-0EB5-CB4B-9954DECE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LLMs using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1AFB-8CC7-7436-190D-69B69B3D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Perplexity</a:t>
            </a:r>
          </a:p>
          <a:p>
            <a:pPr lvl="1"/>
            <a:r>
              <a:rPr lang="en-US" dirty="0"/>
              <a:t>Measure how much the model is ‘surprised’ by seeing new data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tx2"/>
                </a:solidFill>
                <a:latin typeface="+mj-lt"/>
              </a:rPr>
              <a:t>Cross-Entropy</a:t>
            </a:r>
            <a:endParaRPr lang="en-US" dirty="0">
              <a:latin typeface="+mj-lt"/>
            </a:endParaRPr>
          </a:p>
          <a:p>
            <a:pPr lvl="1"/>
            <a:r>
              <a:rPr lang="en-US" dirty="0"/>
              <a:t>Used to compare two probability distributions</a:t>
            </a:r>
          </a:p>
          <a:p>
            <a:pPr lvl="1"/>
            <a:r>
              <a:rPr lang="en-US" dirty="0"/>
              <a:t>For LLMs, compare predicted probability distribution over the words with actual distribution</a:t>
            </a:r>
          </a:p>
          <a:p>
            <a:pPr marL="406400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/>
                </a:solidFill>
                <a:latin typeface="+mj-lt"/>
              </a:rPr>
              <a:t>Human Evaluation</a:t>
            </a:r>
            <a:endParaRPr lang="en-US" dirty="0">
              <a:latin typeface="+mj-lt"/>
            </a:endParaRPr>
          </a:p>
          <a:p>
            <a:pPr lvl="1"/>
            <a:r>
              <a:rPr lang="en-US" dirty="0"/>
              <a:t>Truly evaluate real-world performance</a:t>
            </a:r>
          </a:p>
          <a:p>
            <a:pPr lvl="1"/>
            <a:r>
              <a:rPr lang="en-US" dirty="0"/>
              <a:t>Rate readability, syntax, cohesiveness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64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526A-B387-9CB8-EFC1-4A5A82BF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GLUE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DA12-5EC8-9E0E-D18E-827E4ED2C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98449"/>
            <a:ext cx="10178322" cy="3593591"/>
          </a:xfrm>
        </p:spPr>
        <p:txBody>
          <a:bodyPr>
            <a:normAutofit/>
          </a:bodyPr>
          <a:lstStyle/>
          <a:p>
            <a:r>
              <a:rPr lang="en-US" sz="2400" dirty="0"/>
              <a:t>General Language Understanding Evaluation (GLUE) Benchmark</a:t>
            </a:r>
          </a:p>
          <a:p>
            <a:pPr lvl="1"/>
            <a:r>
              <a:rPr lang="en-US" sz="2000" dirty="0"/>
              <a:t>Model-agnostic</a:t>
            </a:r>
            <a:endParaRPr lang="en-US" sz="2400" dirty="0"/>
          </a:p>
          <a:p>
            <a:r>
              <a:rPr lang="en-US" sz="2400" dirty="0" err="1"/>
              <a:t>SuperGLUE</a:t>
            </a:r>
            <a:r>
              <a:rPr lang="en-US" sz="2400" dirty="0"/>
              <a:t>: Updated benchmark with more difficult NLU tasks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563D68-0C1B-0A1B-ABB8-8B4040E93BB6}"/>
              </a:ext>
            </a:extLst>
          </p:cNvPr>
          <p:cNvGraphicFramePr>
            <a:graphicFrameLocks noGrp="1"/>
          </p:cNvGraphicFramePr>
          <p:nvPr/>
        </p:nvGraphicFramePr>
        <p:xfrm>
          <a:off x="1438639" y="2932696"/>
          <a:ext cx="9804400" cy="391112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47507">
                  <a:extLst>
                    <a:ext uri="{9D8B030D-6E8A-4147-A177-3AD203B41FA5}">
                      <a16:colId xmlns:a16="http://schemas.microsoft.com/office/drawing/2014/main" val="135236976"/>
                    </a:ext>
                  </a:extLst>
                </a:gridCol>
                <a:gridCol w="6156893">
                  <a:extLst>
                    <a:ext uri="{9D8B030D-6E8A-4147-A177-3AD203B41FA5}">
                      <a16:colId xmlns:a16="http://schemas.microsoft.com/office/drawing/2014/main" val="788663671"/>
                    </a:ext>
                  </a:extLst>
                </a:gridCol>
              </a:tblGrid>
              <a:tr h="358199">
                <a:tc>
                  <a:txBody>
                    <a:bodyPr/>
                    <a:lstStyle/>
                    <a:p>
                      <a:r>
                        <a:rPr lang="en-US" dirty="0"/>
                        <a:t>Type of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746691"/>
                  </a:ext>
                </a:extLst>
              </a:tr>
              <a:tr h="358199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Single Sentence Tasks</a:t>
                      </a:r>
                    </a:p>
                  </a:txBody>
                  <a:tcPr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Corpus of Linguistic Acceptability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CoLA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68610"/>
                  </a:ext>
                </a:extLst>
              </a:tr>
              <a:tr h="3581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Stanford Sentiment Treebank (SST-2)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303053"/>
                  </a:ext>
                </a:extLst>
              </a:tr>
              <a:tr h="626848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Similarity and Paraphrase Tasks</a:t>
                      </a:r>
                    </a:p>
                  </a:txBody>
                  <a:tcP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Microsoft Research Paraphrase Corpus (MRPC)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802667"/>
                  </a:ext>
                </a:extLst>
              </a:tr>
              <a:tr h="3581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Quora Question Pairs (QQP)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361311"/>
                  </a:ext>
                </a:extLst>
              </a:tr>
              <a:tr h="3581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Semantic Textual Similarity Benchmark (STS-B)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9118"/>
                  </a:ext>
                </a:extLst>
              </a:tr>
              <a:tr h="358199">
                <a:tc rowSpan="4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Inference Tasks</a:t>
                      </a:r>
                    </a:p>
                  </a:txBody>
                  <a:tcPr>
                    <a:lnT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Multi-Genre Natural Language Inference (MNLI)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205298"/>
                  </a:ext>
                </a:extLst>
              </a:tr>
              <a:tr h="3581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Stanford Question Answering Dataset (QNLI)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9903"/>
                  </a:ext>
                </a:extLst>
              </a:tr>
              <a:tr h="3581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Recognizing Textual Entailment (RTE)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634444"/>
                  </a:ext>
                </a:extLst>
              </a:tr>
              <a:tr h="3581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The Winograd Schema Challenge  (WNLI)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6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879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3572-481E-5525-977E-318BD046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- </a:t>
            </a:r>
            <a:r>
              <a:rPr lang="en-US" dirty="0" err="1"/>
              <a:t>BERTScore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53F2-81DE-6F5E-F183-05BBC6D6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 Computes semantic similarity by comparing embeddings (e.g., BERT) of generated and reference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Creative tasks like summarization, paraphrasing, or storytelling.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Strengths</a:t>
            </a:r>
            <a:r>
              <a:rPr lang="en-US" dirty="0"/>
              <a:t>: Captures meaning, context, and paraphrasing.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15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87A2-8E18-6D31-3B79-6883473C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- Sentence Mover's Similarity (SMS)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8DF74-B389-8186-9F24-B19EF644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: Measures how semantically similar the generated text is to the reference by aligning sentence embeddings.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Use Case</a:t>
            </a:r>
            <a:r>
              <a:rPr lang="en-US" dirty="0"/>
              <a:t>: Long-form generation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02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5885-8CC8-D85B-FD6C-6B1092E1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1356D-FC0D-04C9-B6B4-1455EC92B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54482-D3A3-FF9C-49E3-7D45778F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68085"/>
            <a:ext cx="8176596" cy="580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6BA3-4125-C934-8BB9-D31A445F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50E1-99AB-B159-466E-4CBBBB6E6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3C259-35F2-6346-76CB-2E493FCF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180763"/>
            <a:ext cx="3367113" cy="380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07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0148-744E-54E0-1CFE-DE8FBD9F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9D463-8357-EC96-0B17-FF238BCA2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2E7CB-FEC0-43D0-0649-28D529D9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0"/>
            <a:ext cx="11569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68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E8FF-D9DC-26D3-E8AE-FC56FE5D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vs. training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C4DD16-29F8-D777-7260-4AA75BA040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1678" y="1959641"/>
          <a:ext cx="9547611" cy="199086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11744">
                  <a:extLst>
                    <a:ext uri="{9D8B030D-6E8A-4147-A177-3AD203B41FA5}">
                      <a16:colId xmlns:a16="http://schemas.microsoft.com/office/drawing/2014/main" val="4073107566"/>
                    </a:ext>
                  </a:extLst>
                </a:gridCol>
                <a:gridCol w="3379837">
                  <a:extLst>
                    <a:ext uri="{9D8B030D-6E8A-4147-A177-3AD203B41FA5}">
                      <a16:colId xmlns:a16="http://schemas.microsoft.com/office/drawing/2014/main" val="1267743975"/>
                    </a:ext>
                  </a:extLst>
                </a:gridCol>
                <a:gridCol w="3956030">
                  <a:extLst>
                    <a:ext uri="{9D8B030D-6E8A-4147-A177-3AD203B41FA5}">
                      <a16:colId xmlns:a16="http://schemas.microsoft.com/office/drawing/2014/main" val="1483929863"/>
                    </a:ext>
                  </a:extLst>
                </a:gridCol>
              </a:tblGrid>
              <a:tr h="331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In-Context ‘learning’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214851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 language /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Respond to prompts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40636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Curated and clean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Prompts from users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11620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version of 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429627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r>
                        <a:rPr lang="en-US" dirty="0"/>
                        <a:t>Is the model changed?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Amazon Ember" panose="020B0703020204020204" pitchFamily="34" charset="0"/>
                          <a:ea typeface="Amazon Ember" panose="020B0703020204020204" pitchFamily="34" charset="0"/>
                          <a:cs typeface="Amazon Ember" panose="020B0703020204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7131"/>
                  </a:ext>
                </a:extLst>
              </a:tr>
              <a:tr h="331811">
                <a:tc>
                  <a:txBody>
                    <a:bodyPr/>
                    <a:lstStyle/>
                    <a:p>
                      <a:r>
                        <a:rPr lang="en-US" dirty="0"/>
                        <a:t>Lifecycle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Pre-Training, Fine-Tuning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1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385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BFE9-CB3E-2825-D2D3-C3901A9C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</a:t>
            </a:r>
            <a:r>
              <a:rPr lang="zh-CN" altLang="en-US" dirty="0"/>
              <a:t> </a:t>
            </a:r>
            <a:r>
              <a:rPr lang="en-US" altLang="zh-CN" dirty="0"/>
              <a:t>of Large Models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58813-58AA-AB4E-DBD4-DACF38843F9F}"/>
              </a:ext>
            </a:extLst>
          </p:cNvPr>
          <p:cNvCxnSpPr/>
          <p:nvPr/>
        </p:nvCxnSpPr>
        <p:spPr>
          <a:xfrm>
            <a:off x="7689954" y="1798820"/>
            <a:ext cx="0" cy="4227226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1624140-5D5B-C991-28B1-96CEFCE6335C}"/>
              </a:ext>
            </a:extLst>
          </p:cNvPr>
          <p:cNvGrpSpPr/>
          <p:nvPr/>
        </p:nvGrpSpPr>
        <p:grpSpPr>
          <a:xfrm>
            <a:off x="2215449" y="3215455"/>
            <a:ext cx="8120856" cy="1300944"/>
            <a:chOff x="2215449" y="3215455"/>
            <a:chExt cx="8120856" cy="1300944"/>
          </a:xfrm>
        </p:grpSpPr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4F03BC75-4E03-0757-F0FD-2D8E2DCF21FB}"/>
                </a:ext>
              </a:extLst>
            </p:cNvPr>
            <p:cNvSpPr/>
            <p:nvPr/>
          </p:nvSpPr>
          <p:spPr>
            <a:xfrm>
              <a:off x="2215449" y="3215455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1822" tIns="151822" rIns="151822" bIns="15182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Pre-training</a:t>
              </a:r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1F314A9B-A5BE-AD95-C830-BC4D0D02C23F}"/>
                </a:ext>
              </a:extLst>
            </p:cNvPr>
            <p:cNvSpPr/>
            <p:nvPr/>
          </p:nvSpPr>
          <p:spPr>
            <a:xfrm>
              <a:off x="4564156" y="3591248"/>
              <a:ext cx="452659" cy="529526"/>
            </a:xfrm>
            <a:custGeom>
              <a:avLst/>
              <a:gdLst>
                <a:gd name="connsiteX0" fmla="*/ 0 w 452659"/>
                <a:gd name="connsiteY0" fmla="*/ 105905 h 529526"/>
                <a:gd name="connsiteX1" fmla="*/ 226330 w 452659"/>
                <a:gd name="connsiteY1" fmla="*/ 105905 h 529526"/>
                <a:gd name="connsiteX2" fmla="*/ 226330 w 452659"/>
                <a:gd name="connsiteY2" fmla="*/ 0 h 529526"/>
                <a:gd name="connsiteX3" fmla="*/ 452659 w 452659"/>
                <a:gd name="connsiteY3" fmla="*/ 264763 h 529526"/>
                <a:gd name="connsiteX4" fmla="*/ 226330 w 452659"/>
                <a:gd name="connsiteY4" fmla="*/ 529526 h 529526"/>
                <a:gd name="connsiteX5" fmla="*/ 226330 w 452659"/>
                <a:gd name="connsiteY5" fmla="*/ 423621 h 529526"/>
                <a:gd name="connsiteX6" fmla="*/ 0 w 452659"/>
                <a:gd name="connsiteY6" fmla="*/ 423621 h 529526"/>
                <a:gd name="connsiteX7" fmla="*/ 0 w 452659"/>
                <a:gd name="connsiteY7" fmla="*/ 105905 h 5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659" h="529526">
                  <a:moveTo>
                    <a:pt x="0" y="105905"/>
                  </a:moveTo>
                  <a:lnTo>
                    <a:pt x="226330" y="105905"/>
                  </a:lnTo>
                  <a:lnTo>
                    <a:pt x="226330" y="0"/>
                  </a:lnTo>
                  <a:lnTo>
                    <a:pt x="452659" y="264763"/>
                  </a:lnTo>
                  <a:lnTo>
                    <a:pt x="226330" y="529526"/>
                  </a:lnTo>
                  <a:lnTo>
                    <a:pt x="226330" y="423621"/>
                  </a:lnTo>
                  <a:lnTo>
                    <a:pt x="0" y="423621"/>
                  </a:lnTo>
                  <a:lnTo>
                    <a:pt x="0" y="105905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105905" rIns="135798" bIns="10590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AE06C402-EC93-956A-EDB1-4FE74C07172F}"/>
                </a:ext>
              </a:extLst>
            </p:cNvPr>
            <p:cNvSpPr/>
            <p:nvPr/>
          </p:nvSpPr>
          <p:spPr>
            <a:xfrm>
              <a:off x="5204712" y="3215455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1822" tIns="151822" rIns="151822" bIns="15182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Fine-tuning</a:t>
              </a:r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CAF03E55-FEE9-0482-C582-CCC97504D8CF}"/>
                </a:ext>
              </a:extLst>
            </p:cNvPr>
            <p:cNvSpPr/>
            <p:nvPr/>
          </p:nvSpPr>
          <p:spPr>
            <a:xfrm rot="22752">
              <a:off x="7519339" y="3601250"/>
              <a:ext cx="456455" cy="529526"/>
            </a:xfrm>
            <a:custGeom>
              <a:avLst/>
              <a:gdLst>
                <a:gd name="connsiteX0" fmla="*/ 0 w 456455"/>
                <a:gd name="connsiteY0" fmla="*/ 105905 h 529526"/>
                <a:gd name="connsiteX1" fmla="*/ 228228 w 456455"/>
                <a:gd name="connsiteY1" fmla="*/ 105905 h 529526"/>
                <a:gd name="connsiteX2" fmla="*/ 228228 w 456455"/>
                <a:gd name="connsiteY2" fmla="*/ 0 h 529526"/>
                <a:gd name="connsiteX3" fmla="*/ 456455 w 456455"/>
                <a:gd name="connsiteY3" fmla="*/ 264763 h 529526"/>
                <a:gd name="connsiteX4" fmla="*/ 228228 w 456455"/>
                <a:gd name="connsiteY4" fmla="*/ 529526 h 529526"/>
                <a:gd name="connsiteX5" fmla="*/ 228228 w 456455"/>
                <a:gd name="connsiteY5" fmla="*/ 423621 h 529526"/>
                <a:gd name="connsiteX6" fmla="*/ 0 w 456455"/>
                <a:gd name="connsiteY6" fmla="*/ 423621 h 529526"/>
                <a:gd name="connsiteX7" fmla="*/ 0 w 456455"/>
                <a:gd name="connsiteY7" fmla="*/ 105905 h 5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55" h="529526">
                  <a:moveTo>
                    <a:pt x="0" y="105905"/>
                  </a:moveTo>
                  <a:lnTo>
                    <a:pt x="228228" y="105905"/>
                  </a:lnTo>
                  <a:lnTo>
                    <a:pt x="228228" y="0"/>
                  </a:lnTo>
                  <a:lnTo>
                    <a:pt x="456455" y="264763"/>
                  </a:lnTo>
                  <a:lnTo>
                    <a:pt x="228228" y="529526"/>
                  </a:lnTo>
                  <a:lnTo>
                    <a:pt x="228228" y="423621"/>
                  </a:lnTo>
                  <a:lnTo>
                    <a:pt x="0" y="423621"/>
                  </a:lnTo>
                  <a:lnTo>
                    <a:pt x="0" y="105905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-1" tIns="105905" rIns="136936" bIns="105904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EFA40827-09D8-B140-50A6-7C1801826F80}"/>
                </a:ext>
              </a:extLst>
            </p:cNvPr>
            <p:cNvSpPr/>
            <p:nvPr/>
          </p:nvSpPr>
          <p:spPr>
            <a:xfrm>
              <a:off x="8201118" y="3235287"/>
              <a:ext cx="2135187" cy="1281112"/>
            </a:xfrm>
            <a:custGeom>
              <a:avLst/>
              <a:gdLst>
                <a:gd name="connsiteX0" fmla="*/ 0 w 2135187"/>
                <a:gd name="connsiteY0" fmla="*/ 128111 h 1281112"/>
                <a:gd name="connsiteX1" fmla="*/ 128111 w 2135187"/>
                <a:gd name="connsiteY1" fmla="*/ 0 h 1281112"/>
                <a:gd name="connsiteX2" fmla="*/ 2007076 w 2135187"/>
                <a:gd name="connsiteY2" fmla="*/ 0 h 1281112"/>
                <a:gd name="connsiteX3" fmla="*/ 2135187 w 2135187"/>
                <a:gd name="connsiteY3" fmla="*/ 128111 h 1281112"/>
                <a:gd name="connsiteX4" fmla="*/ 2135187 w 2135187"/>
                <a:gd name="connsiteY4" fmla="*/ 1153001 h 1281112"/>
                <a:gd name="connsiteX5" fmla="*/ 2007076 w 2135187"/>
                <a:gd name="connsiteY5" fmla="*/ 1281112 h 1281112"/>
                <a:gd name="connsiteX6" fmla="*/ 128111 w 2135187"/>
                <a:gd name="connsiteY6" fmla="*/ 1281112 h 1281112"/>
                <a:gd name="connsiteX7" fmla="*/ 0 w 2135187"/>
                <a:gd name="connsiteY7" fmla="*/ 1153001 h 1281112"/>
                <a:gd name="connsiteX8" fmla="*/ 0 w 2135187"/>
                <a:gd name="connsiteY8" fmla="*/ 128111 h 1281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5187" h="1281112">
                  <a:moveTo>
                    <a:pt x="0" y="128111"/>
                  </a:moveTo>
                  <a:cubicBezTo>
                    <a:pt x="0" y="57357"/>
                    <a:pt x="57357" y="0"/>
                    <a:pt x="128111" y="0"/>
                  </a:cubicBezTo>
                  <a:lnTo>
                    <a:pt x="2007076" y="0"/>
                  </a:lnTo>
                  <a:cubicBezTo>
                    <a:pt x="2077830" y="0"/>
                    <a:pt x="2135187" y="57357"/>
                    <a:pt x="2135187" y="128111"/>
                  </a:cubicBezTo>
                  <a:lnTo>
                    <a:pt x="2135187" y="1153001"/>
                  </a:lnTo>
                  <a:cubicBezTo>
                    <a:pt x="2135187" y="1223755"/>
                    <a:pt x="2077830" y="1281112"/>
                    <a:pt x="2007076" y="1281112"/>
                  </a:cubicBezTo>
                  <a:lnTo>
                    <a:pt x="128111" y="1281112"/>
                  </a:lnTo>
                  <a:cubicBezTo>
                    <a:pt x="57357" y="1281112"/>
                    <a:pt x="0" y="1223755"/>
                    <a:pt x="0" y="1153001"/>
                  </a:cubicBezTo>
                  <a:lnTo>
                    <a:pt x="0" y="128111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1822" tIns="151822" rIns="151822" bIns="151822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Production (inference)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B5558E-7547-A8D3-734B-F32628F357A6}"/>
              </a:ext>
            </a:extLst>
          </p:cNvPr>
          <p:cNvSpPr txBox="1"/>
          <p:nvPr/>
        </p:nvSpPr>
        <p:spPr>
          <a:xfrm>
            <a:off x="2459351" y="2361350"/>
            <a:ext cx="460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The model is being refined and </a:t>
            </a:r>
            <a:r>
              <a:rPr lang="en-US" dirty="0">
                <a:solidFill>
                  <a:srgbClr val="FF0066"/>
                </a:solidFill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changed</a:t>
            </a:r>
            <a:r>
              <a:rPr lang="en-US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641307-1DE8-49F4-45FD-A11A329BDFDD}"/>
              </a:ext>
            </a:extLst>
          </p:cNvPr>
          <p:cNvSpPr txBox="1"/>
          <p:nvPr/>
        </p:nvSpPr>
        <p:spPr>
          <a:xfrm>
            <a:off x="7726110" y="2222850"/>
            <a:ext cx="308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The model is </a:t>
            </a:r>
            <a:r>
              <a:rPr lang="en-US" dirty="0">
                <a:solidFill>
                  <a:srgbClr val="FF0066"/>
                </a:solidFill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processing</a:t>
            </a:r>
            <a:r>
              <a:rPr lang="en-US" dirty="0">
                <a:latin typeface="Amazon Ember" panose="020B0703020204020204" pitchFamily="34" charset="0"/>
                <a:ea typeface="Amazon Ember" panose="020B0703020204020204" pitchFamily="34" charset="0"/>
                <a:cs typeface="Amazon Ember" panose="020B0703020204020204" pitchFamily="34" charset="0"/>
              </a:rPr>
              <a:t> documents</a:t>
            </a:r>
          </a:p>
        </p:txBody>
      </p:sp>
    </p:spTree>
    <p:extLst>
      <p:ext uri="{BB962C8B-B14F-4D97-AF65-F5344CB8AC3E}">
        <p14:creationId xmlns:p14="http://schemas.microsoft.com/office/powerpoint/2010/main" val="3098724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4ED4-4B43-7D7F-B14F-68BF6CFC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 an LLM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0194E9-9266-2EFE-BBD9-8770B97E7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578" y="2263710"/>
            <a:ext cx="6867707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75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B767-FAD0-E048-25C1-36CF5883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B8D0-7B8C-FD05-0A1F-72F578C04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DDDE9F6-1A5A-CB0F-F965-E32C161A8FB5}"/>
              </a:ext>
            </a:extLst>
          </p:cNvPr>
          <p:cNvSpPr txBox="1">
            <a:spLocks/>
          </p:cNvSpPr>
          <p:nvPr/>
        </p:nvSpPr>
        <p:spPr>
          <a:xfrm>
            <a:off x="1098964" y="1564174"/>
            <a:ext cx="7805861" cy="590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Application adds a </a:t>
            </a:r>
            <a:r>
              <a:rPr lang="en-US" dirty="0">
                <a:solidFill>
                  <a:srgbClr val="FF0066"/>
                </a:solidFill>
              </a:rPr>
              <a:t>prologue</a:t>
            </a:r>
            <a:r>
              <a:rPr lang="en-US" dirty="0"/>
              <a:t> to the </a:t>
            </a:r>
            <a:r>
              <a:rPr lang="en-US" dirty="0">
                <a:solidFill>
                  <a:schemeClr val="accent6"/>
                </a:solidFill>
              </a:rPr>
              <a:t>prompt</a:t>
            </a:r>
            <a:r>
              <a:rPr lang="en-US" dirty="0"/>
              <a:t> before the model sees it: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erson" descr="Person">
            <a:extLst>
              <a:ext uri="{FF2B5EF4-FFF2-40B4-BE49-F238E27FC236}">
                <a16:creationId xmlns:a16="http://schemas.microsoft.com/office/drawing/2014/main" id="{944FF56C-6383-0C03-F2CC-D05A44AE6C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5827" y="4009820"/>
            <a:ext cx="1494372" cy="150184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37CD15B-8006-615B-4234-F57F727A4466}"/>
              </a:ext>
            </a:extLst>
          </p:cNvPr>
          <p:cNvSpPr/>
          <p:nvPr/>
        </p:nvSpPr>
        <p:spPr>
          <a:xfrm>
            <a:off x="2579543" y="4009820"/>
            <a:ext cx="1632825" cy="59055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306BA-0DCA-21E9-1E48-2ED9EDA9EE36}"/>
              </a:ext>
            </a:extLst>
          </p:cNvPr>
          <p:cNvSpPr txBox="1"/>
          <p:nvPr/>
        </p:nvSpPr>
        <p:spPr>
          <a:xfrm>
            <a:off x="2116305" y="3653884"/>
            <a:ext cx="194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Where is the best place…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3E60E-930E-D08F-DF9A-32EB418331E7}"/>
              </a:ext>
            </a:extLst>
          </p:cNvPr>
          <p:cNvGrpSpPr/>
          <p:nvPr/>
        </p:nvGrpSpPr>
        <p:grpSpPr>
          <a:xfrm>
            <a:off x="9287109" y="3412498"/>
            <a:ext cx="1653213" cy="2140809"/>
            <a:chOff x="4547978" y="2011680"/>
            <a:chExt cx="2314544" cy="2320330"/>
          </a:xfrm>
        </p:grpSpPr>
        <p:pic>
          <p:nvPicPr>
            <p:cNvPr id="9" name="GenAI">
              <a:extLst>
                <a:ext uri="{FF2B5EF4-FFF2-40B4-BE49-F238E27FC236}">
                  <a16:creationId xmlns:a16="http://schemas.microsoft.com/office/drawing/2014/main" id="{EA0980C6-71BB-7B31-5EBB-6F789C2D7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978" y="2011680"/>
              <a:ext cx="2314544" cy="23203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E504A9-54C6-BF56-EC49-FCE648F2D64A}"/>
                </a:ext>
              </a:extLst>
            </p:cNvPr>
            <p:cNvSpPr txBox="1"/>
            <p:nvPr/>
          </p:nvSpPr>
          <p:spPr>
            <a:xfrm>
              <a:off x="4936450" y="3962678"/>
              <a:ext cx="1537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Generative AI</a:t>
              </a: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3A59068-16C1-7B43-F69F-A7AC773D1C7E}"/>
              </a:ext>
            </a:extLst>
          </p:cNvPr>
          <p:cNvSpPr/>
          <p:nvPr/>
        </p:nvSpPr>
        <p:spPr>
          <a:xfrm>
            <a:off x="6845852" y="4284216"/>
            <a:ext cx="1641390" cy="590558"/>
          </a:xfrm>
          <a:prstGeom prst="rightArrow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Edited Prompt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AAE8D0-730B-5698-D7EB-ABD5D7DD3CB9}"/>
              </a:ext>
            </a:extLst>
          </p:cNvPr>
          <p:cNvGrpSpPr/>
          <p:nvPr/>
        </p:nvGrpSpPr>
        <p:grpSpPr>
          <a:xfrm>
            <a:off x="4331559" y="4072200"/>
            <a:ext cx="1667067" cy="1532147"/>
            <a:chOff x="9545325" y="2514600"/>
            <a:chExt cx="2338649" cy="241267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DF16458-7260-8357-54BF-110EB2793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9826752" y="2514600"/>
              <a:ext cx="1828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3ED0EF-14F7-2C93-4AF4-4DD11085098E}"/>
                </a:ext>
              </a:extLst>
            </p:cNvPr>
            <p:cNvSpPr txBox="1"/>
            <p:nvPr/>
          </p:nvSpPr>
          <p:spPr>
            <a:xfrm>
              <a:off x="9545325" y="4390680"/>
              <a:ext cx="2338649" cy="53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sp>
        <p:nvSpPr>
          <p:cNvPr id="15" name="Left Arrow 14">
            <a:extLst>
              <a:ext uri="{FF2B5EF4-FFF2-40B4-BE49-F238E27FC236}">
                <a16:creationId xmlns:a16="http://schemas.microsoft.com/office/drawing/2014/main" id="{79A837A9-E6EB-491E-C9BE-72F4C1BD4FB9}"/>
              </a:ext>
            </a:extLst>
          </p:cNvPr>
          <p:cNvSpPr/>
          <p:nvPr/>
        </p:nvSpPr>
        <p:spPr>
          <a:xfrm>
            <a:off x="6427285" y="4723128"/>
            <a:ext cx="1632825" cy="590558"/>
          </a:xfrm>
          <a:prstGeom prst="leftArrow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192481B3-032D-BC30-81AB-260B7D5133AC}"/>
              </a:ext>
            </a:extLst>
          </p:cNvPr>
          <p:cNvSpPr/>
          <p:nvPr/>
        </p:nvSpPr>
        <p:spPr>
          <a:xfrm>
            <a:off x="2142111" y="4726763"/>
            <a:ext cx="1632825" cy="590558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CBE60-D2EF-7AD6-F976-1865E50361CE}"/>
              </a:ext>
            </a:extLst>
          </p:cNvPr>
          <p:cNvSpPr txBox="1"/>
          <p:nvPr/>
        </p:nvSpPr>
        <p:spPr>
          <a:xfrm>
            <a:off x="2353628" y="5379930"/>
            <a:ext cx="1648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Columbia Center…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C87BB-EFBD-4311-E30C-21CCDEE86C18}"/>
              </a:ext>
            </a:extLst>
          </p:cNvPr>
          <p:cNvSpPr txBox="1"/>
          <p:nvPr/>
        </p:nvSpPr>
        <p:spPr>
          <a:xfrm>
            <a:off x="6566887" y="2307819"/>
            <a:ext cx="30455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66"/>
                </a:solidFill>
                <a:latin typeface="Slack-Lato"/>
              </a:rPr>
              <a:t>You are a helpful, respectful and honest assistant. Always answer as helpfully as possible…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Where is the best place…</a:t>
            </a:r>
          </a:p>
        </p:txBody>
      </p:sp>
    </p:spTree>
    <p:extLst>
      <p:ext uri="{BB962C8B-B14F-4D97-AF65-F5344CB8AC3E}">
        <p14:creationId xmlns:p14="http://schemas.microsoft.com/office/powerpoint/2010/main" val="409327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7" grpId="0"/>
      <p:bldP spid="11" grpId="0" animBg="1"/>
      <p:bldP spid="15" grpId="0" animBg="1"/>
      <p:bldP spid="16" grpId="0" animBg="1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8808-78DF-24CE-DAEB-3F604BCB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Parameters for content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441F-E985-78F8-B339-FD1DD9240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400"/>
              <a:t>Inference parameters help </a:t>
            </a:r>
            <a:r>
              <a:rPr lang="en-DE" sz="2400">
                <a:solidFill>
                  <a:schemeClr val="tx1"/>
                </a:solidFill>
                <a:latin typeface="+mn-lt"/>
              </a:rPr>
              <a:t>control and customize</a:t>
            </a:r>
            <a:r>
              <a:rPr lang="en-DE" sz="2400"/>
              <a:t> the model’s response.</a:t>
            </a:r>
          </a:p>
          <a:p>
            <a:pPr marL="0" indent="0">
              <a:buNone/>
            </a:pPr>
            <a:endParaRPr lang="en-DE"/>
          </a:p>
          <a:p>
            <a:r>
              <a:rPr lang="en-DE" sz="2400"/>
              <a:t>Here are some important inference parameters:</a:t>
            </a:r>
          </a:p>
          <a:p>
            <a:pPr lvl="1"/>
            <a:r>
              <a:rPr lang="en-DE" sz="2200">
                <a:solidFill>
                  <a:schemeClr val="tx2"/>
                </a:solidFill>
                <a:latin typeface="+mj-lt"/>
              </a:rPr>
              <a:t>Temperature</a:t>
            </a:r>
            <a:r>
              <a:rPr lang="en-DE" sz="2200"/>
              <a:t>: controls the randomness. Use T=0 to make the output </a:t>
            </a:r>
            <a:r>
              <a:rPr lang="en-DE" sz="2200" i="1"/>
              <a:t>deterministic. </a:t>
            </a:r>
            <a:r>
              <a:rPr lang="en-DE" sz="2200"/>
              <a:t>Use higher temperatures to generate more </a:t>
            </a:r>
            <a:r>
              <a:rPr lang="en-DE" sz="2200" i="1"/>
              <a:t>unexpected</a:t>
            </a:r>
            <a:r>
              <a:rPr lang="en-DE" sz="2200"/>
              <a:t> text.</a:t>
            </a:r>
          </a:p>
          <a:p>
            <a:pPr lvl="1"/>
            <a:r>
              <a:rPr lang="en-DE" sz="2200">
                <a:solidFill>
                  <a:schemeClr val="tx2"/>
                </a:solidFill>
                <a:latin typeface="+mj-lt"/>
              </a:rPr>
              <a:t>Top p</a:t>
            </a:r>
            <a:r>
              <a:rPr lang="en-DE" sz="2200"/>
              <a:t>: selects next word from those with probabilities summing up to said value.</a:t>
            </a:r>
          </a:p>
          <a:p>
            <a:pPr lvl="1"/>
            <a:r>
              <a:rPr lang="en-DE" sz="2200">
                <a:solidFill>
                  <a:schemeClr val="tx2"/>
                </a:solidFill>
                <a:latin typeface="+mj-lt"/>
              </a:rPr>
              <a:t>Top k</a:t>
            </a:r>
            <a:r>
              <a:rPr lang="en-DE" sz="2200"/>
              <a:t>: picks up next token from the top “k”, sorted by probability.</a:t>
            </a:r>
          </a:p>
          <a:p>
            <a:pPr lvl="1"/>
            <a:r>
              <a:rPr lang="en-DE" sz="2200">
                <a:solidFill>
                  <a:schemeClr val="tx2"/>
                </a:solidFill>
                <a:latin typeface="+mj-lt"/>
              </a:rPr>
              <a:t>Maximum number of tokens</a:t>
            </a:r>
            <a:r>
              <a:rPr lang="en-DE" sz="2200"/>
              <a:t>: controls the length of the generated response.</a:t>
            </a:r>
          </a:p>
          <a:p>
            <a:pPr lvl="1"/>
            <a:r>
              <a:rPr lang="en-DE" sz="2200">
                <a:solidFill>
                  <a:schemeClr val="tx2"/>
                </a:solidFill>
                <a:latin typeface="+mj-lt"/>
              </a:rPr>
              <a:t>Stop sequences</a:t>
            </a:r>
            <a:r>
              <a:rPr lang="en-DE" sz="2200"/>
              <a:t>: stops generating text when it encounters these sequences.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53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93BC-5CA9-B02F-E8CF-674083EA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prompting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7B72-51F0-7AA2-D7D3-C8A171827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Here are a few suggestions to help you construct better prompts:</a:t>
            </a:r>
          </a:p>
          <a:p>
            <a:pPr marL="574675" indent="-287338">
              <a:buFont typeface="Arial" panose="020B0604020202020204" pitchFamily="34" charset="0"/>
              <a:buChar char="•"/>
            </a:pPr>
            <a:r>
              <a:rPr lang="en-US" sz="2000" dirty="0"/>
              <a:t>Write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clear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specific</a:t>
            </a:r>
            <a:r>
              <a:rPr lang="en-US" sz="2000" dirty="0"/>
              <a:t> instructions (unambiguous and specific).</a:t>
            </a:r>
          </a:p>
          <a:p>
            <a:pPr marL="574675" indent="-287338">
              <a:buFont typeface="Arial" panose="020B0604020202020204" pitchFamily="34" charset="0"/>
              <a:buChar char="•"/>
            </a:pPr>
            <a:r>
              <a:rPr lang="en-US" sz="2000" dirty="0"/>
              <a:t>Highlight or specify the part of the prompt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that the model should focus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on.</a:t>
            </a:r>
          </a:p>
          <a:p>
            <a:pPr marL="574675" indent="-287338">
              <a:buFont typeface="Arial" panose="020B0604020202020204" pitchFamily="34" charset="0"/>
              <a:buChar char="•"/>
            </a:pPr>
            <a:r>
              <a:rPr lang="en-US" sz="2000" dirty="0"/>
              <a:t>Add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details</a:t>
            </a:r>
            <a:r>
              <a:rPr lang="en-US" sz="2000" dirty="0"/>
              <a:t> or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restrictions</a:t>
            </a:r>
            <a:r>
              <a:rPr lang="en-US" sz="2000" dirty="0"/>
              <a:t> to your prompt.</a:t>
            </a:r>
          </a:p>
          <a:p>
            <a:pPr marL="574675" indent="-287338">
              <a:buFont typeface="Arial" panose="020B0604020202020204" pitchFamily="34" charset="0"/>
              <a:buChar char="•"/>
            </a:pPr>
            <a:r>
              <a:rPr lang="en-US" sz="2000" dirty="0"/>
              <a:t>Finding the optimum prompt is usually an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iterative</a:t>
            </a:r>
            <a:r>
              <a:rPr lang="en-US" sz="2000" dirty="0"/>
              <a:t> process which may take a few attempts.</a:t>
            </a:r>
          </a:p>
          <a:p>
            <a:pPr marL="574675" indent="-287338">
              <a:buFont typeface="Arial" panose="020B0604020202020204" pitchFamily="34" charset="0"/>
              <a:buChar char="•"/>
            </a:pPr>
            <a:r>
              <a:rPr lang="en-US" sz="2000" dirty="0"/>
              <a:t>If the problem requires executing multiple steps, instruct the model to follow a </a:t>
            </a:r>
            <a:r>
              <a:rPr lang="en-US" sz="2000" dirty="0">
                <a:solidFill>
                  <a:schemeClr val="tx2"/>
                </a:solidFill>
                <a:latin typeface="+mj-lt"/>
              </a:rPr>
              <a:t>step-by-step</a:t>
            </a:r>
            <a:r>
              <a:rPr lang="en-US" sz="2000" dirty="0"/>
              <a:t>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11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4BA83-D360-F608-3022-604BA887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Context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899A2-454E-3E67-75DF-7DF14744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741" y="1480910"/>
            <a:ext cx="5212977" cy="1159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52A355-BE18-58C6-1618-6911ABDE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741" y="2840130"/>
            <a:ext cx="5212977" cy="148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D717F-9651-E748-5F80-DBB014DF7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41" y="4520879"/>
            <a:ext cx="5212977" cy="2182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8363B-9160-DB7B-98EA-4E4D317FA95C}"/>
              </a:ext>
            </a:extLst>
          </p:cNvPr>
          <p:cNvSpPr txBox="1"/>
          <p:nvPr/>
        </p:nvSpPr>
        <p:spPr>
          <a:xfrm>
            <a:off x="1452282" y="1968668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Zero-shot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F0F69-18E5-41AD-D987-8EF555A5C32C}"/>
              </a:ext>
            </a:extLst>
          </p:cNvPr>
          <p:cNvSpPr txBox="1"/>
          <p:nvPr/>
        </p:nvSpPr>
        <p:spPr>
          <a:xfrm>
            <a:off x="1452281" y="3488652"/>
            <a:ext cx="2719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One-shot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99B09-9D31-9CF7-BAE0-2E1E3DA21B0B}"/>
              </a:ext>
            </a:extLst>
          </p:cNvPr>
          <p:cNvSpPr txBox="1"/>
          <p:nvPr/>
        </p:nvSpPr>
        <p:spPr>
          <a:xfrm>
            <a:off x="1452281" y="5289088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Few-shot Learning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D5F7B95-FC7B-EAB1-1421-6DEB2243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28975" y="6356866"/>
            <a:ext cx="2743200" cy="365125"/>
          </a:xfrm>
        </p:spPr>
        <p:txBody>
          <a:bodyPr/>
          <a:lstStyle/>
          <a:p>
            <a:fld id="{C7E6FC1C-76B8-D346-A791-F311CC5E9B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88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099C-6871-2C5A-4DAE-B8D97FA8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Chain-of-thought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482C-115F-43D7-98E0-2508E8E62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8504790" cy="3593591"/>
          </a:xfrm>
        </p:spPr>
        <p:txBody>
          <a:bodyPr/>
          <a:lstStyle/>
          <a:p>
            <a:r>
              <a:rPr lang="en-US" dirty="0"/>
              <a:t>Technique that breaks down complex tasks through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intermediate reasoning steps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Encourages model to explain its reasoning process by </a:t>
            </a:r>
            <a:r>
              <a:rPr lang="en-GB" dirty="0">
                <a:solidFill>
                  <a:schemeClr val="tx2"/>
                </a:solidFill>
                <a:latin typeface="+mj-lt"/>
              </a:rPr>
              <a:t>decomposing the solution </a:t>
            </a:r>
            <a:r>
              <a:rPr lang="en-GB" dirty="0"/>
              <a:t>into a series of steps.</a:t>
            </a:r>
          </a:p>
          <a:p>
            <a:pPr lvl="1"/>
            <a:r>
              <a:rPr lang="en-GB" dirty="0"/>
              <a:t>This behaviour can be facilitated through </a:t>
            </a:r>
            <a:r>
              <a:rPr lang="en-GB" dirty="0">
                <a:latin typeface="+mj-lt"/>
              </a:rPr>
              <a:t>various strategies</a:t>
            </a:r>
            <a:r>
              <a:rPr lang="en-GB" dirty="0"/>
              <a:t> (few-shot </a:t>
            </a:r>
            <a:r>
              <a:rPr lang="en-GB" dirty="0" err="1"/>
              <a:t>CoT</a:t>
            </a:r>
            <a:r>
              <a:rPr lang="en-GB" dirty="0"/>
              <a:t>, zero-shot </a:t>
            </a:r>
            <a:r>
              <a:rPr lang="en-GB" dirty="0" err="1"/>
              <a:t>CoT</a:t>
            </a:r>
            <a:r>
              <a:rPr lang="en-GB" dirty="0"/>
              <a:t>, …).</a:t>
            </a:r>
          </a:p>
          <a:p>
            <a:pPr lvl="1"/>
            <a:r>
              <a:rPr lang="en-GB" dirty="0" err="1"/>
              <a:t>CoT</a:t>
            </a:r>
            <a:r>
              <a:rPr lang="en-GB" dirty="0"/>
              <a:t> is the </a:t>
            </a:r>
            <a:r>
              <a:rPr lang="en-GB" dirty="0">
                <a:latin typeface="+mj-lt"/>
              </a:rPr>
              <a:t>basis for other prompting techniques </a:t>
            </a:r>
            <a:r>
              <a:rPr lang="en-GB" dirty="0"/>
              <a:t>which separate out the task’s </a:t>
            </a:r>
            <a:r>
              <a:rPr lang="en-GB" u="sng" dirty="0"/>
              <a:t>decomposition</a:t>
            </a:r>
            <a:r>
              <a:rPr lang="en-GB" dirty="0"/>
              <a:t> and its </a:t>
            </a:r>
            <a:r>
              <a:rPr lang="en-GB" u="sng" dirty="0"/>
              <a:t>solving</a:t>
            </a:r>
            <a:r>
              <a:rPr lang="en-GB" dirty="0"/>
              <a:t>.</a:t>
            </a:r>
            <a:endParaRPr lang="en-US" dirty="0"/>
          </a:p>
        </p:txBody>
      </p:sp>
      <p:grpSp>
        <p:nvGrpSpPr>
          <p:cNvPr id="4" name="Group 3" descr="CoT prompting diagram,">
            <a:extLst>
              <a:ext uri="{FF2B5EF4-FFF2-40B4-BE49-F238E27FC236}">
                <a16:creationId xmlns:a16="http://schemas.microsoft.com/office/drawing/2014/main" id="{BB7B09DE-DE70-6FED-AAF9-C30CB8125F4B}"/>
              </a:ext>
            </a:extLst>
          </p:cNvPr>
          <p:cNvGrpSpPr/>
          <p:nvPr/>
        </p:nvGrpSpPr>
        <p:grpSpPr>
          <a:xfrm>
            <a:off x="10099323" y="2101005"/>
            <a:ext cx="1080001" cy="3963365"/>
            <a:chOff x="4585381" y="1653106"/>
            <a:chExt cx="1080143" cy="39633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BEFB15-0C6C-C19C-7526-B8402E6ABC1D}"/>
                </a:ext>
              </a:extLst>
            </p:cNvPr>
            <p:cNvGrpSpPr/>
            <p:nvPr/>
          </p:nvGrpSpPr>
          <p:grpSpPr>
            <a:xfrm>
              <a:off x="4585381" y="1653106"/>
              <a:ext cx="1080143" cy="3963365"/>
              <a:chOff x="2187087" y="1653106"/>
              <a:chExt cx="1080143" cy="3963365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35E517C-64F8-4AB5-28D8-5B216CE4CEE6}"/>
                  </a:ext>
                </a:extLst>
              </p:cNvPr>
              <p:cNvSpPr/>
              <p:nvPr/>
            </p:nvSpPr>
            <p:spPr>
              <a:xfrm>
                <a:off x="2187088" y="1653106"/>
                <a:ext cx="1080142" cy="450000"/>
              </a:xfrm>
              <a:prstGeom prst="roundRect">
                <a:avLst/>
              </a:prstGeom>
              <a:solidFill>
                <a:schemeClr val="bg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2000">
                    <a:solidFill>
                      <a:schemeClr val="tx1"/>
                    </a:solidFill>
                    <a:latin typeface="+mj-lt"/>
                  </a:rPr>
                  <a:t>Input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E5FB171-C4D5-A5B9-5BCC-82BF971EAE69}"/>
                  </a:ext>
                </a:extLst>
              </p:cNvPr>
              <p:cNvSpPr/>
              <p:nvPr/>
            </p:nvSpPr>
            <p:spPr>
              <a:xfrm>
                <a:off x="2187087" y="5166471"/>
                <a:ext cx="1080142" cy="450000"/>
              </a:xfrm>
              <a:prstGeom prst="roundRect">
                <a:avLst/>
              </a:prstGeom>
              <a:solidFill>
                <a:schemeClr val="bg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2000">
                    <a:solidFill>
                      <a:schemeClr val="tx1"/>
                    </a:solidFill>
                    <a:latin typeface="+mj-lt"/>
                  </a:rPr>
                  <a:t>Output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62FF707-D22D-C732-355C-17D7FC9B1C4A}"/>
                  </a:ext>
                </a:extLst>
              </p:cNvPr>
              <p:cNvCxnSpPr>
                <a:cxnSpLocks/>
                <a:stCxn id="12" idx="2"/>
                <a:endCxn id="6" idx="0"/>
              </p:cNvCxnSpPr>
              <p:nvPr/>
            </p:nvCxnSpPr>
            <p:spPr>
              <a:xfrm>
                <a:off x="2727159" y="2103106"/>
                <a:ext cx="0" cy="5362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85F624-2BFE-ACB4-A114-1A430909B10A}"/>
                </a:ext>
              </a:extLst>
            </p:cNvPr>
            <p:cNvSpPr/>
            <p:nvPr/>
          </p:nvSpPr>
          <p:spPr>
            <a:xfrm>
              <a:off x="4782554" y="2639376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54E1DB-0FE5-5053-4BD0-C405A6A3C364}"/>
                </a:ext>
              </a:extLst>
            </p:cNvPr>
            <p:cNvSpPr/>
            <p:nvPr/>
          </p:nvSpPr>
          <p:spPr>
            <a:xfrm>
              <a:off x="4628888" y="3405689"/>
              <a:ext cx="99313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400">
                  <a:solidFill>
                    <a:schemeClr val="tx1"/>
                  </a:solidFill>
                  <a:latin typeface="+mj-lt"/>
                </a:rPr>
                <a:t>……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4A3A9A9-48FA-4141-175D-6050DCC258EC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5125453" y="3064634"/>
              <a:ext cx="0" cy="3410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A6E506-9AA4-7ECD-5D00-4AA63C52C5E2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5125453" y="3867354"/>
              <a:ext cx="0" cy="3598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2F656E-8142-5BE7-5505-8B29C95AA18E}"/>
                </a:ext>
              </a:extLst>
            </p:cNvPr>
            <p:cNvSpPr/>
            <p:nvPr/>
          </p:nvSpPr>
          <p:spPr>
            <a:xfrm>
              <a:off x="4782554" y="4227198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9D770D-5B67-47E3-830E-23E28AFD89FE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 flipH="1">
              <a:off x="5125452" y="4652456"/>
              <a:ext cx="1" cy="5140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C9293D-C2F4-9CC7-A406-221E068B069C}"/>
              </a:ext>
            </a:extLst>
          </p:cNvPr>
          <p:cNvSpPr txBox="1"/>
          <p:nvPr/>
        </p:nvSpPr>
        <p:spPr>
          <a:xfrm>
            <a:off x="10335787" y="1535122"/>
            <a:ext cx="2213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latin typeface="+mj-lt"/>
              </a:rPr>
              <a:t>CoT</a:t>
            </a:r>
          </a:p>
        </p:txBody>
      </p:sp>
    </p:spTree>
    <p:extLst>
      <p:ext uri="{BB962C8B-B14F-4D97-AF65-F5344CB8AC3E}">
        <p14:creationId xmlns:p14="http://schemas.microsoft.com/office/powerpoint/2010/main" val="1079110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51D5-AD52-2A8A-3EC3-82E6EF6A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CoT</a:t>
            </a:r>
            <a:r>
              <a:rPr lang="en-US" dirty="0"/>
              <a:t> Example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2BD0E2-46A6-95E7-B5CA-EADA77D6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39" y="1866900"/>
            <a:ext cx="109474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12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3CF4E-D3FF-49DE-431D-9DB1C91ED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0F18-2CB1-D4C2-CAAF-83D410D5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623B-3021-3A49-D1E1-7CD23F89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9D8FE-6DCB-615B-4457-F4DE0A16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557919"/>
            <a:ext cx="4891831" cy="4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08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DFC2-D788-39D1-5306-D4E90102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Benefits and limitations of CoT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AE49-68C2-5A3F-FDAE-B5BCABFF6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LLMs can benefit from </a:t>
            </a:r>
            <a:r>
              <a:rPr lang="en-US" sz="2400" dirty="0">
                <a:latin typeface="+mj-lt"/>
              </a:rPr>
              <a:t>detailed and logical steps</a:t>
            </a:r>
            <a:r>
              <a:rPr lang="en-US" sz="2400" dirty="0"/>
              <a:t> to process the prompt. </a:t>
            </a:r>
          </a:p>
          <a:p>
            <a:r>
              <a:rPr lang="en-US" sz="2400" dirty="0"/>
              <a:t>Such chains of thought can be facilitated by</a:t>
            </a:r>
            <a:r>
              <a:rPr lang="en-GB" sz="2400" dirty="0"/>
              <a:t>:</a:t>
            </a:r>
            <a:endParaRPr lang="en-GB" sz="2000" dirty="0"/>
          </a:p>
          <a:p>
            <a:pPr lvl="1"/>
            <a:r>
              <a:rPr lang="en-GB" sz="2000" dirty="0"/>
              <a:t>Addition of </a:t>
            </a:r>
            <a:r>
              <a:rPr lang="en-GB" sz="2000" dirty="0">
                <a:solidFill>
                  <a:schemeClr val="tx2"/>
                </a:solidFill>
                <a:latin typeface="+mj-lt"/>
              </a:rPr>
              <a:t>smaller logical steps</a:t>
            </a:r>
            <a:r>
              <a:rPr lang="en-GB" sz="2000" dirty="0"/>
              <a:t> in the prompt to break down the question or task.</a:t>
            </a:r>
            <a:endParaRPr lang="en-GB" sz="20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en-GB" sz="2000" dirty="0"/>
              <a:t>A series of </a:t>
            </a:r>
            <a:r>
              <a:rPr lang="en-GB" sz="2000" dirty="0">
                <a:solidFill>
                  <a:schemeClr val="tx2"/>
                </a:solidFill>
                <a:latin typeface="+mj-lt"/>
              </a:rPr>
              <a:t>demonstrations</a:t>
            </a:r>
            <a:r>
              <a:rPr lang="en-GB" sz="2000" dirty="0"/>
              <a:t>, composed of question and reasoning chain leading to an answer.</a:t>
            </a:r>
          </a:p>
          <a:p>
            <a:pPr lvl="1"/>
            <a:r>
              <a:rPr lang="en-GB" sz="2000" dirty="0"/>
              <a:t>Prompt augmentations like </a:t>
            </a:r>
            <a:r>
              <a:rPr lang="en-GB" sz="2000" dirty="0">
                <a:solidFill>
                  <a:schemeClr val="tx2"/>
                </a:solidFill>
                <a:latin typeface="+mj-lt"/>
              </a:rPr>
              <a:t>“Let’s think step by step”</a:t>
            </a:r>
            <a:r>
              <a:rPr lang="en-GB" sz="2000" dirty="0"/>
              <a:t>.</a:t>
            </a:r>
            <a:endParaRPr lang="en-GB" sz="2000" dirty="0">
              <a:solidFill>
                <a:schemeClr val="tx2"/>
              </a:solidFill>
              <a:latin typeface="+mj-lt"/>
            </a:endParaRPr>
          </a:p>
          <a:p>
            <a:r>
              <a:rPr lang="en-GB" sz="2400" dirty="0" err="1">
                <a:solidFill>
                  <a:schemeClr val="tx1"/>
                </a:solidFill>
                <a:latin typeface="+mn-lt"/>
              </a:rPr>
              <a:t>CoT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 can </a:t>
            </a:r>
            <a:r>
              <a:rPr lang="en-GB" sz="2400" dirty="0">
                <a:solidFill>
                  <a:srgbClr val="00B050"/>
                </a:solidFill>
                <a:latin typeface="+mj-lt"/>
              </a:rPr>
              <a:t>enhance performance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of LLMs on tasks requiring </a:t>
            </a:r>
            <a:r>
              <a:rPr lang="en-GB" sz="2400" u="sng" dirty="0">
                <a:solidFill>
                  <a:schemeClr val="tx1"/>
                </a:solidFill>
                <a:latin typeface="+mn-lt"/>
              </a:rPr>
              <a:t>arithmetic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sz="2400" u="sng" dirty="0">
                <a:solidFill>
                  <a:schemeClr val="tx1"/>
                </a:solidFill>
                <a:latin typeface="+mn-lt"/>
              </a:rPr>
              <a:t>common-sense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GB" sz="2400" u="sng" dirty="0">
                <a:solidFill>
                  <a:schemeClr val="tx1"/>
                </a:solidFill>
                <a:latin typeface="+mn-lt"/>
              </a:rPr>
              <a:t>symbolic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 reasoning.</a:t>
            </a:r>
          </a:p>
          <a:p>
            <a:r>
              <a:rPr lang="en-GB" sz="2400" dirty="0" err="1">
                <a:solidFill>
                  <a:schemeClr val="tx1"/>
                </a:solidFill>
                <a:latin typeface="+mn-lt"/>
              </a:rPr>
              <a:t>CoT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 prompts (especially few-shot examples) are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specific to a problem type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GB" sz="2400" dirty="0">
                <a:solidFill>
                  <a:schemeClr val="tx1"/>
                </a:solidFill>
                <a:latin typeface="+mn-lt"/>
              </a:rPr>
              <a:t>Performance </a:t>
            </a:r>
            <a:r>
              <a:rPr lang="en-GB" sz="2400" dirty="0">
                <a:solidFill>
                  <a:srgbClr val="00B050"/>
                </a:solidFill>
                <a:latin typeface="+mj-lt"/>
              </a:rPr>
              <a:t>gains in models of ~100B 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parameters [Wei et al. 2022].</a:t>
            </a:r>
          </a:p>
          <a:p>
            <a:r>
              <a:rPr lang="en-GB" sz="2400" dirty="0">
                <a:solidFill>
                  <a:schemeClr val="tx1"/>
                </a:solidFill>
                <a:latin typeface="+mn-lt"/>
              </a:rPr>
              <a:t>Smaller models might produce fluent but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illogical </a:t>
            </a:r>
            <a:r>
              <a:rPr lang="en-GB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CoT</a:t>
            </a:r>
            <a:r>
              <a:rPr lang="en-GB" sz="2400" dirty="0">
                <a:solidFill>
                  <a:schemeClr val="tx1"/>
                </a:solidFill>
                <a:latin typeface="+mn-lt"/>
              </a:rPr>
              <a:t>, with lower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95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E48AE-2BCD-E921-F2E0-3E861871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Overview of basic techniques and use cases</a:t>
            </a:r>
            <a:endParaRPr lang="en-US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B70FDBE1-E539-7301-C1BF-F9D6E92BB77A}"/>
              </a:ext>
            </a:extLst>
          </p:cNvPr>
          <p:cNvGraphicFramePr>
            <a:graphicFrameLocks noGrp="1"/>
          </p:cNvGraphicFramePr>
          <p:nvPr/>
        </p:nvGraphicFramePr>
        <p:xfrm>
          <a:off x="989836" y="2425701"/>
          <a:ext cx="10702006" cy="28626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95806">
                  <a:extLst>
                    <a:ext uri="{9D8B030D-6E8A-4147-A177-3AD203B41FA5}">
                      <a16:colId xmlns:a16="http://schemas.microsoft.com/office/drawing/2014/main" val="916910793"/>
                    </a:ext>
                  </a:extLst>
                </a:gridCol>
                <a:gridCol w="8106200">
                  <a:extLst>
                    <a:ext uri="{9D8B030D-6E8A-4147-A177-3AD203B41FA5}">
                      <a16:colId xmlns:a16="http://schemas.microsoft.com/office/drawing/2014/main" val="3130521108"/>
                    </a:ext>
                  </a:extLst>
                </a:gridCol>
              </a:tblGrid>
              <a:tr h="470007">
                <a:tc>
                  <a:txBody>
                    <a:bodyPr/>
                    <a:lstStyle/>
                    <a:p>
                      <a:pPr algn="ctr"/>
                      <a:r>
                        <a:rPr lang="en-DE" sz="2400">
                          <a:latin typeface="+mj-lt"/>
                        </a:rPr>
                        <a:t>Method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400">
                          <a:latin typeface="+mj-lt"/>
                        </a:rPr>
                        <a:t>Use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46548"/>
                  </a:ext>
                </a:extLst>
              </a:tr>
              <a:tr h="406292">
                <a:tc>
                  <a:txBody>
                    <a:bodyPr/>
                    <a:lstStyle/>
                    <a:p>
                      <a:r>
                        <a:rPr lang="en-US" sz="1900" b="0" dirty="0">
                          <a:latin typeface="+mj-lt"/>
                        </a:rPr>
                        <a:t>Zero-shot prompting</a:t>
                      </a:r>
                      <a:endParaRPr lang="en-DE" sz="1900" b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/>
                        <a:t>Tasks that the LLM is capable of performing simply </a:t>
                      </a:r>
                      <a:r>
                        <a:rPr lang="en-US" sz="1900" b="0">
                          <a:latin typeface="+mj-lt"/>
                        </a:rPr>
                        <a:t>leveraging the information</a:t>
                      </a:r>
                      <a:r>
                        <a:rPr lang="en-US" sz="1900" b="0"/>
                        <a:t> from the large amounts of data it has been pre-trained on.</a:t>
                      </a:r>
                      <a:endParaRPr lang="en-DE" sz="19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82514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 Medium"/>
                          <a:ea typeface="+mn-ea"/>
                          <a:cs typeface="+mn-cs"/>
                        </a:rPr>
                        <a:t>One-shot prompting</a:t>
                      </a:r>
                      <a:endParaRPr kumimoji="0" lang="en-DE" sz="1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 Medium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/>
                        <a:t>Output needs to follow a certain structure that can be demonstrated via </a:t>
                      </a:r>
                      <a:r>
                        <a:rPr lang="en-US" sz="1900" b="0">
                          <a:latin typeface="+mj-lt"/>
                        </a:rPr>
                        <a:t>one </a:t>
                      </a:r>
                      <a:r>
                        <a:rPr lang="en-US" sz="1900" b="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example</a:t>
                      </a:r>
                      <a:r>
                        <a:rPr lang="en-US" sz="1900" b="0"/>
                        <a:t>.</a:t>
                      </a:r>
                      <a:endParaRPr lang="en-DE" sz="19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9204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900" b="0">
                          <a:latin typeface="+mj-lt"/>
                        </a:rPr>
                        <a:t>Few-shot prompting</a:t>
                      </a:r>
                      <a:endParaRPr lang="en-DE" sz="1900" b="0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/>
                        <a:t>Output needs to follow a certain structure that can be demonstrated via </a:t>
                      </a:r>
                      <a:r>
                        <a:rPr lang="en-US" sz="1900" b="0">
                          <a:latin typeface="+mj-lt"/>
                        </a:rPr>
                        <a:t>various examples</a:t>
                      </a:r>
                      <a:r>
                        <a:rPr lang="en-US" sz="1900" b="0"/>
                        <a:t>.</a:t>
                      </a:r>
                      <a:endParaRPr lang="en-DE" sz="19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126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900" b="0" dirty="0">
                          <a:latin typeface="+mj-lt"/>
                        </a:rPr>
                        <a:t>Chain of thought</a:t>
                      </a:r>
                      <a:endParaRPr lang="en-DE" sz="1900" b="0" i="1"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Complex tasks that require </a:t>
                      </a:r>
                      <a:r>
                        <a:rPr lang="en-US" sz="1900" b="0" dirty="0">
                          <a:latin typeface="+mj-lt"/>
                        </a:rPr>
                        <a:t>reasoning</a:t>
                      </a:r>
                      <a:r>
                        <a:rPr lang="en-US" sz="1900" b="0" dirty="0"/>
                        <a:t> before a response can be generated.</a:t>
                      </a:r>
                      <a:endParaRPr lang="en-DE" sz="1900" b="0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827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228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C204-EBE4-C87E-334A-CEEB784A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DE"/>
              <a:t>prompting</a:t>
            </a:r>
            <a:endParaRPr lang="en-US" dirty="0"/>
          </a:p>
        </p:txBody>
      </p:sp>
      <p:grpSp>
        <p:nvGrpSpPr>
          <p:cNvPr id="4" name="Group 3" descr="Input output prompting diagram.">
            <a:extLst>
              <a:ext uri="{FF2B5EF4-FFF2-40B4-BE49-F238E27FC236}">
                <a16:creationId xmlns:a16="http://schemas.microsoft.com/office/drawing/2014/main" id="{A53A2DD6-7C72-1C53-9E21-065666798770}"/>
              </a:ext>
            </a:extLst>
          </p:cNvPr>
          <p:cNvGrpSpPr/>
          <p:nvPr/>
        </p:nvGrpSpPr>
        <p:grpSpPr>
          <a:xfrm>
            <a:off x="1091700" y="2726267"/>
            <a:ext cx="827604" cy="3411927"/>
            <a:chOff x="2047074" y="1892370"/>
            <a:chExt cx="1317105" cy="417523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2EB5A5-EAE0-7BC6-95A7-E9571EB16731}"/>
                </a:ext>
              </a:extLst>
            </p:cNvPr>
            <p:cNvSpPr/>
            <p:nvPr/>
          </p:nvSpPr>
          <p:spPr>
            <a:xfrm>
              <a:off x="2047074" y="1892370"/>
              <a:ext cx="1317105" cy="474091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>
                  <a:solidFill>
                    <a:schemeClr val="tx1"/>
                  </a:solidFill>
                  <a:latin typeface="+mj-lt"/>
                </a:rPr>
                <a:t>Input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CBE019E-8DE7-6D4E-F9E3-56AC0D993DF1}"/>
                </a:ext>
              </a:extLst>
            </p:cNvPr>
            <p:cNvSpPr/>
            <p:nvPr/>
          </p:nvSpPr>
          <p:spPr>
            <a:xfrm>
              <a:off x="2047074" y="5593516"/>
              <a:ext cx="1317105" cy="474091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>
                  <a:solidFill>
                    <a:schemeClr val="tx1"/>
                  </a:solidFill>
                  <a:latin typeface="+mj-lt"/>
                </a:rPr>
                <a:t>Output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CAEA23-32EF-B2E8-5D01-BA88AFBB11B7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705627" y="2366461"/>
              <a:ext cx="0" cy="32270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 descr="CoT prompting diagram.">
            <a:extLst>
              <a:ext uri="{FF2B5EF4-FFF2-40B4-BE49-F238E27FC236}">
                <a16:creationId xmlns:a16="http://schemas.microsoft.com/office/drawing/2014/main" id="{78BCA718-095A-B798-DBFD-19CF76773DA0}"/>
              </a:ext>
            </a:extLst>
          </p:cNvPr>
          <p:cNvGrpSpPr/>
          <p:nvPr/>
        </p:nvGrpSpPr>
        <p:grpSpPr>
          <a:xfrm>
            <a:off x="2679238" y="2738261"/>
            <a:ext cx="827605" cy="3412178"/>
            <a:chOff x="4585381" y="1653106"/>
            <a:chExt cx="1080143" cy="39633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C7E760-39F1-FE6C-25A4-E65319193527}"/>
                </a:ext>
              </a:extLst>
            </p:cNvPr>
            <p:cNvGrpSpPr/>
            <p:nvPr/>
          </p:nvGrpSpPr>
          <p:grpSpPr>
            <a:xfrm>
              <a:off x="4585381" y="1653106"/>
              <a:ext cx="1080143" cy="3963365"/>
              <a:chOff x="2187087" y="1653106"/>
              <a:chExt cx="1080143" cy="3963365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A3880C0-3073-873D-389F-8B6B85EF1785}"/>
                  </a:ext>
                </a:extLst>
              </p:cNvPr>
              <p:cNvSpPr/>
              <p:nvPr/>
            </p:nvSpPr>
            <p:spPr>
              <a:xfrm>
                <a:off x="2187088" y="1653106"/>
                <a:ext cx="1080142" cy="450000"/>
              </a:xfrm>
              <a:prstGeom prst="roundRect">
                <a:avLst/>
              </a:prstGeom>
              <a:solidFill>
                <a:schemeClr val="bg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2000">
                    <a:solidFill>
                      <a:schemeClr val="tx1"/>
                    </a:solidFill>
                    <a:latin typeface="+mj-lt"/>
                  </a:rPr>
                  <a:t>Input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075AC10C-74D8-6FF9-5D20-53807A653B51}"/>
                  </a:ext>
                </a:extLst>
              </p:cNvPr>
              <p:cNvSpPr/>
              <p:nvPr/>
            </p:nvSpPr>
            <p:spPr>
              <a:xfrm>
                <a:off x="2187087" y="5166471"/>
                <a:ext cx="1080142" cy="450000"/>
              </a:xfrm>
              <a:prstGeom prst="roundRect">
                <a:avLst/>
              </a:prstGeom>
              <a:solidFill>
                <a:schemeClr val="bg2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2000">
                    <a:solidFill>
                      <a:schemeClr val="tx1"/>
                    </a:solidFill>
                    <a:latin typeface="+mj-lt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6D3415A-20D8-089C-34C3-E5F4C2E74D7B}"/>
                  </a:ext>
                </a:extLst>
              </p:cNvPr>
              <p:cNvCxnSpPr>
                <a:cxnSpLocks/>
                <a:stCxn id="16" idx="2"/>
                <a:endCxn id="10" idx="0"/>
              </p:cNvCxnSpPr>
              <p:nvPr/>
            </p:nvCxnSpPr>
            <p:spPr>
              <a:xfrm>
                <a:off x="2727159" y="2103106"/>
                <a:ext cx="0" cy="53627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DE1919-F0DA-B7B0-6D14-82C104A57A2E}"/>
                </a:ext>
              </a:extLst>
            </p:cNvPr>
            <p:cNvSpPr/>
            <p:nvPr/>
          </p:nvSpPr>
          <p:spPr>
            <a:xfrm>
              <a:off x="4782554" y="2639376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980A70-4258-36DC-6AAE-EC25079C3A75}"/>
                </a:ext>
              </a:extLst>
            </p:cNvPr>
            <p:cNvSpPr/>
            <p:nvPr/>
          </p:nvSpPr>
          <p:spPr>
            <a:xfrm>
              <a:off x="4628888" y="3405689"/>
              <a:ext cx="99313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400">
                  <a:solidFill>
                    <a:schemeClr val="tx1"/>
                  </a:solidFill>
                  <a:latin typeface="+mj-lt"/>
                </a:rPr>
                <a:t>……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8B9AED-D623-1304-80E8-6332D39C99BC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5125453" y="3064634"/>
              <a:ext cx="0" cy="3410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248823F-80A3-CBB8-2306-4CAB4D0A80CA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>
              <a:off x="5125453" y="3867354"/>
              <a:ext cx="0" cy="3598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0173CC-2AEF-A70C-6964-954389A58E95}"/>
                </a:ext>
              </a:extLst>
            </p:cNvPr>
            <p:cNvSpPr/>
            <p:nvPr/>
          </p:nvSpPr>
          <p:spPr>
            <a:xfrm>
              <a:off x="4782554" y="4227198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9943BD1-81BC-41FC-4B48-5CF677015872}"/>
                </a:ext>
              </a:extLst>
            </p:cNvPr>
            <p:cNvCxnSpPr>
              <a:cxnSpLocks/>
              <a:stCxn id="14" idx="2"/>
              <a:endCxn id="17" idx="0"/>
            </p:cNvCxnSpPr>
            <p:nvPr/>
          </p:nvCxnSpPr>
          <p:spPr>
            <a:xfrm flipH="1">
              <a:off x="5125452" y="4652456"/>
              <a:ext cx="1" cy="5140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1FCACA-0149-BEA9-7470-959B095D27F0}"/>
              </a:ext>
            </a:extLst>
          </p:cNvPr>
          <p:cNvGrpSpPr/>
          <p:nvPr/>
        </p:nvGrpSpPr>
        <p:grpSpPr>
          <a:xfrm>
            <a:off x="4240298" y="2737491"/>
            <a:ext cx="2506367" cy="3407412"/>
            <a:chOff x="6612987" y="1794751"/>
            <a:chExt cx="3270738" cy="39578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6D286A9-85C6-DA73-BE7C-0571691C34CF}"/>
                </a:ext>
              </a:extLst>
            </p:cNvPr>
            <p:cNvSpPr/>
            <p:nvPr/>
          </p:nvSpPr>
          <p:spPr>
            <a:xfrm>
              <a:off x="7664797" y="1794751"/>
              <a:ext cx="1080000" cy="450000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>
                  <a:solidFill>
                    <a:schemeClr val="tx1"/>
                  </a:solidFill>
                  <a:latin typeface="+mj-lt"/>
                </a:rPr>
                <a:t>Input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E59C672-253A-ABB4-35B5-C2E9ED16BE87}"/>
                </a:ext>
              </a:extLst>
            </p:cNvPr>
            <p:cNvSpPr/>
            <p:nvPr/>
          </p:nvSpPr>
          <p:spPr>
            <a:xfrm>
              <a:off x="7662581" y="5302580"/>
              <a:ext cx="1080000" cy="450000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>
                  <a:solidFill>
                    <a:schemeClr val="tx1"/>
                  </a:solidFill>
                  <a:latin typeface="+mj-lt"/>
                </a:rPr>
                <a:t>Output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606B1F-D6E6-9A0F-86A3-D2B33A548D7C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>
              <a:off x="8204797" y="2244751"/>
              <a:ext cx="0" cy="4550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0159A1-7759-9BD5-173E-F0D326C574EC}"/>
                </a:ext>
              </a:extLst>
            </p:cNvPr>
            <p:cNvSpPr/>
            <p:nvPr/>
          </p:nvSpPr>
          <p:spPr>
            <a:xfrm>
              <a:off x="7861898" y="2699816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8C8432-9EE0-1480-60CA-A1BAF090E949}"/>
                </a:ext>
              </a:extLst>
            </p:cNvPr>
            <p:cNvSpPr/>
            <p:nvPr/>
          </p:nvSpPr>
          <p:spPr>
            <a:xfrm>
              <a:off x="7708232" y="3382986"/>
              <a:ext cx="99313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400">
                  <a:solidFill>
                    <a:schemeClr val="tx1"/>
                  </a:solidFill>
                  <a:latin typeface="+mj-lt"/>
                </a:rPr>
                <a:t>……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F18FB11-59FC-159C-22FC-DD526996DBDE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8204797" y="3125074"/>
              <a:ext cx="0" cy="2579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E4878B5-3F95-487E-AE40-86341470C6FF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>
              <a:off x="8204797" y="3844651"/>
              <a:ext cx="0" cy="2964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E77E9C-0D33-6961-E34B-130DE107B24C}"/>
                </a:ext>
              </a:extLst>
            </p:cNvPr>
            <p:cNvSpPr/>
            <p:nvPr/>
          </p:nvSpPr>
          <p:spPr>
            <a:xfrm>
              <a:off x="7861898" y="4141080"/>
              <a:ext cx="685798" cy="4252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84817A-FD2E-5AC0-9FDD-9624E57775D9}"/>
                </a:ext>
              </a:extLst>
            </p:cNvPr>
            <p:cNvCxnSpPr>
              <a:cxnSpLocks/>
              <a:stCxn id="20" idx="2"/>
              <a:endCxn id="29" idx="0"/>
            </p:cNvCxnSpPr>
            <p:nvPr/>
          </p:nvCxnSpPr>
          <p:spPr>
            <a:xfrm>
              <a:off x="8204797" y="2244751"/>
              <a:ext cx="1182363" cy="4550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DA8DE1-1D23-F58B-62F6-177287013481}"/>
                </a:ext>
              </a:extLst>
            </p:cNvPr>
            <p:cNvSpPr/>
            <p:nvPr/>
          </p:nvSpPr>
          <p:spPr>
            <a:xfrm>
              <a:off x="9044261" y="2699816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 descr="Self-consistency prompting diagram.">
              <a:extLst>
                <a:ext uri="{FF2B5EF4-FFF2-40B4-BE49-F238E27FC236}">
                  <a16:creationId xmlns:a16="http://schemas.microsoft.com/office/drawing/2014/main" id="{7B4D9429-D3C2-03FA-E27C-12027E49A067}"/>
                </a:ext>
              </a:extLst>
            </p:cNvPr>
            <p:cNvSpPr/>
            <p:nvPr/>
          </p:nvSpPr>
          <p:spPr>
            <a:xfrm>
              <a:off x="8890595" y="3382986"/>
              <a:ext cx="99313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400">
                  <a:solidFill>
                    <a:schemeClr val="tx1"/>
                  </a:solidFill>
                  <a:latin typeface="+mj-lt"/>
                </a:rPr>
                <a:t>……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101878A-DA72-2454-3771-B77A57F5E8A6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>
              <a:off x="9387160" y="3125074"/>
              <a:ext cx="0" cy="2579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F9B5C62-AAEC-AA00-F0A8-1FF3B1FEDBB2}"/>
                </a:ext>
              </a:extLst>
            </p:cNvPr>
            <p:cNvCxnSpPr>
              <a:cxnSpLocks/>
              <a:stCxn id="30" idx="2"/>
              <a:endCxn id="33" idx="0"/>
            </p:cNvCxnSpPr>
            <p:nvPr/>
          </p:nvCxnSpPr>
          <p:spPr>
            <a:xfrm>
              <a:off x="9387160" y="3844651"/>
              <a:ext cx="0" cy="2964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70DB6C-C58F-B9E1-7CA2-8A9EDFDBF6A1}"/>
                </a:ext>
              </a:extLst>
            </p:cNvPr>
            <p:cNvSpPr/>
            <p:nvPr/>
          </p:nvSpPr>
          <p:spPr>
            <a:xfrm>
              <a:off x="9044261" y="4141080"/>
              <a:ext cx="685798" cy="4252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12EF16-D50A-FD2A-2B72-BB8E665D9F38}"/>
                </a:ext>
              </a:extLst>
            </p:cNvPr>
            <p:cNvCxnSpPr>
              <a:cxnSpLocks/>
              <a:stCxn id="20" idx="2"/>
              <a:endCxn id="35" idx="0"/>
            </p:cNvCxnSpPr>
            <p:nvPr/>
          </p:nvCxnSpPr>
          <p:spPr>
            <a:xfrm flipH="1">
              <a:off x="7109552" y="2244751"/>
              <a:ext cx="1095245" cy="4491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BD3F7E-1B38-1510-F013-05B0A823ED45}"/>
                </a:ext>
              </a:extLst>
            </p:cNvPr>
            <p:cNvSpPr/>
            <p:nvPr/>
          </p:nvSpPr>
          <p:spPr>
            <a:xfrm>
              <a:off x="6766653" y="2693854"/>
              <a:ext cx="685798" cy="4252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ED7DD79-F069-9A16-C4DD-F900AAD3A6EA}"/>
                </a:ext>
              </a:extLst>
            </p:cNvPr>
            <p:cNvSpPr/>
            <p:nvPr/>
          </p:nvSpPr>
          <p:spPr>
            <a:xfrm>
              <a:off x="6612987" y="3377024"/>
              <a:ext cx="99313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400">
                  <a:solidFill>
                    <a:schemeClr val="tx1"/>
                  </a:solidFill>
                  <a:latin typeface="+mj-lt"/>
                </a:rPr>
                <a:t>……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60EBBEC-F50A-CEB2-207C-FB647BB3700A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>
              <a:off x="7109552" y="3119112"/>
              <a:ext cx="0" cy="2579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B6256F-227B-C6DB-D08B-7E06320B86E9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7109552" y="3838689"/>
              <a:ext cx="0" cy="2964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8C49C6A-2B0E-4F91-D5F4-334BD19F6E82}"/>
                </a:ext>
              </a:extLst>
            </p:cNvPr>
            <p:cNvSpPr/>
            <p:nvPr/>
          </p:nvSpPr>
          <p:spPr>
            <a:xfrm>
              <a:off x="6766653" y="4135118"/>
              <a:ext cx="685798" cy="4252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85346092-984E-D169-E9C0-8C8036C13CBD}"/>
                </a:ext>
              </a:extLst>
            </p:cNvPr>
            <p:cNvSpPr/>
            <p:nvPr/>
          </p:nvSpPr>
          <p:spPr>
            <a:xfrm rot="16200000">
              <a:off x="7536471" y="3898420"/>
              <a:ext cx="241401" cy="1781039"/>
            </a:xfrm>
            <a:prstGeom prst="leftBrace">
              <a:avLst>
                <a:gd name="adj1" fmla="val 4199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CB49E6-53C6-1FE8-A271-B771DE3A9C7D}"/>
                </a:ext>
              </a:extLst>
            </p:cNvPr>
            <p:cNvSpPr txBox="1"/>
            <p:nvPr/>
          </p:nvSpPr>
          <p:spPr>
            <a:xfrm>
              <a:off x="6830451" y="4893441"/>
              <a:ext cx="2213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>
                  <a:latin typeface="+mj-lt"/>
                </a:rPr>
                <a:t>Majority vote</a:t>
              </a:r>
            </a:p>
          </p:txBody>
        </p:sp>
      </p:grpSp>
      <p:grpSp>
        <p:nvGrpSpPr>
          <p:cNvPr id="42" name="Group 41" descr="Tree of thoughts prompting diagram.">
            <a:extLst>
              <a:ext uri="{FF2B5EF4-FFF2-40B4-BE49-F238E27FC236}">
                <a16:creationId xmlns:a16="http://schemas.microsoft.com/office/drawing/2014/main" id="{DE747A9F-2A62-BC94-A514-909F53E88CC9}"/>
              </a:ext>
            </a:extLst>
          </p:cNvPr>
          <p:cNvGrpSpPr/>
          <p:nvPr/>
        </p:nvGrpSpPr>
        <p:grpSpPr>
          <a:xfrm>
            <a:off x="7763912" y="2726267"/>
            <a:ext cx="3395154" cy="3376954"/>
            <a:chOff x="7748376" y="1887013"/>
            <a:chExt cx="4430580" cy="3922451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0E990513-6471-FF8E-6156-2BB4B67BC3B4}"/>
                </a:ext>
              </a:extLst>
            </p:cNvPr>
            <p:cNvSpPr/>
            <p:nvPr/>
          </p:nvSpPr>
          <p:spPr>
            <a:xfrm>
              <a:off x="9519708" y="1887013"/>
              <a:ext cx="1080000" cy="450000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>
                  <a:solidFill>
                    <a:schemeClr val="tx1"/>
                  </a:solidFill>
                  <a:latin typeface="+mj-lt"/>
                </a:rPr>
                <a:t>Input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A5E9188E-D7F3-2933-B796-FA4AA9C29C3F}"/>
                </a:ext>
              </a:extLst>
            </p:cNvPr>
            <p:cNvSpPr/>
            <p:nvPr/>
          </p:nvSpPr>
          <p:spPr>
            <a:xfrm>
              <a:off x="9338823" y="5359464"/>
              <a:ext cx="1080000" cy="450000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000">
                  <a:solidFill>
                    <a:schemeClr val="tx1"/>
                  </a:solidFill>
                  <a:latin typeface="+mj-lt"/>
                </a:rPr>
                <a:t>Output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F606533-763B-B193-B0F9-1F67F2DD8686}"/>
                </a:ext>
              </a:extLst>
            </p:cNvPr>
            <p:cNvCxnSpPr>
              <a:cxnSpLocks/>
              <a:stCxn id="43" idx="2"/>
              <a:endCxn id="46" idx="0"/>
            </p:cNvCxnSpPr>
            <p:nvPr/>
          </p:nvCxnSpPr>
          <p:spPr>
            <a:xfrm>
              <a:off x="10059708" y="2337013"/>
              <a:ext cx="1010" cy="430390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8B95618-CD0F-8AA5-3FB2-2F9EFA8515A1}"/>
                </a:ext>
              </a:extLst>
            </p:cNvPr>
            <p:cNvSpPr/>
            <p:nvPr/>
          </p:nvSpPr>
          <p:spPr>
            <a:xfrm>
              <a:off x="9717819" y="2767403"/>
              <a:ext cx="685798" cy="4252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C11858-B816-F590-677D-483DDAF6072D}"/>
                </a:ext>
              </a:extLst>
            </p:cNvPr>
            <p:cNvSpPr/>
            <p:nvPr/>
          </p:nvSpPr>
          <p:spPr>
            <a:xfrm>
              <a:off x="9717819" y="3666850"/>
              <a:ext cx="685797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DC1A8B-26F6-AF99-7986-4AF4FA467581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>
              <a:off x="10060718" y="3192661"/>
              <a:ext cx="0" cy="4741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35FBFB-A670-9D24-B52B-15EDF65A49DE}"/>
                </a:ext>
              </a:extLst>
            </p:cNvPr>
            <p:cNvSpPr/>
            <p:nvPr/>
          </p:nvSpPr>
          <p:spPr>
            <a:xfrm>
              <a:off x="9716809" y="4651497"/>
              <a:ext cx="685798" cy="4252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64BA896-BC6D-1B7B-C021-C7707BEA0A57}"/>
                </a:ext>
              </a:extLst>
            </p:cNvPr>
            <p:cNvCxnSpPr>
              <a:cxnSpLocks/>
              <a:stCxn id="43" idx="2"/>
              <a:endCxn id="51" idx="0"/>
            </p:cNvCxnSpPr>
            <p:nvPr/>
          </p:nvCxnSpPr>
          <p:spPr>
            <a:xfrm>
              <a:off x="10059708" y="2337013"/>
              <a:ext cx="1183373" cy="4303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F3B186-A66A-E7F4-F0CA-EAF454DE9470}"/>
                </a:ext>
              </a:extLst>
            </p:cNvPr>
            <p:cNvSpPr/>
            <p:nvPr/>
          </p:nvSpPr>
          <p:spPr>
            <a:xfrm>
              <a:off x="10900182" y="2767403"/>
              <a:ext cx="685798" cy="4252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C1A7BE-076A-AC87-0F1D-258E3AE2A57C}"/>
                </a:ext>
              </a:extLst>
            </p:cNvPr>
            <p:cNvSpPr/>
            <p:nvPr/>
          </p:nvSpPr>
          <p:spPr>
            <a:xfrm>
              <a:off x="10562810" y="3684647"/>
              <a:ext cx="685797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E9060A6-5CB5-52DC-EC61-7C27967E75A8}"/>
                </a:ext>
              </a:extLst>
            </p:cNvPr>
            <p:cNvCxnSpPr>
              <a:cxnSpLocks/>
              <a:stCxn id="46" idx="2"/>
              <a:endCxn id="52" idx="0"/>
            </p:cNvCxnSpPr>
            <p:nvPr/>
          </p:nvCxnSpPr>
          <p:spPr>
            <a:xfrm>
              <a:off x="10060718" y="3192661"/>
              <a:ext cx="844991" cy="491986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15CA4A-F82C-1A51-7B38-FED1720F06D2}"/>
                </a:ext>
              </a:extLst>
            </p:cNvPr>
            <p:cNvCxnSpPr>
              <a:cxnSpLocks/>
              <a:stCxn id="52" idx="2"/>
              <a:endCxn id="49" idx="0"/>
            </p:cNvCxnSpPr>
            <p:nvPr/>
          </p:nvCxnSpPr>
          <p:spPr>
            <a:xfrm flipH="1">
              <a:off x="10059708" y="4146312"/>
              <a:ext cx="846001" cy="505185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FDFCEB-67E9-2FAF-FAF7-035831D3F322}"/>
                </a:ext>
              </a:extLst>
            </p:cNvPr>
            <p:cNvSpPr/>
            <p:nvPr/>
          </p:nvSpPr>
          <p:spPr>
            <a:xfrm>
              <a:off x="10617821" y="4651497"/>
              <a:ext cx="685798" cy="4252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3E068B-9A86-DBC1-1555-4D396F38816A}"/>
                </a:ext>
              </a:extLst>
            </p:cNvPr>
            <p:cNvCxnSpPr>
              <a:cxnSpLocks/>
              <a:stCxn id="43" idx="2"/>
              <a:endCxn id="57" idx="0"/>
            </p:cNvCxnSpPr>
            <p:nvPr/>
          </p:nvCxnSpPr>
          <p:spPr>
            <a:xfrm flipH="1">
              <a:off x="8965473" y="2337013"/>
              <a:ext cx="1094235" cy="424428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1CA29A-DE3B-EC9A-A3B2-87F14E189B88}"/>
                </a:ext>
              </a:extLst>
            </p:cNvPr>
            <p:cNvSpPr/>
            <p:nvPr/>
          </p:nvSpPr>
          <p:spPr>
            <a:xfrm>
              <a:off x="8622574" y="2761441"/>
              <a:ext cx="685798" cy="42525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01D8562-2346-C897-5137-ED57A0ED8B5C}"/>
                </a:ext>
              </a:extLst>
            </p:cNvPr>
            <p:cNvSpPr/>
            <p:nvPr/>
          </p:nvSpPr>
          <p:spPr>
            <a:xfrm>
              <a:off x="8059152" y="3680436"/>
              <a:ext cx="685799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FEA8726-F1A1-C931-8FA3-201B2BF339EB}"/>
                </a:ext>
              </a:extLst>
            </p:cNvPr>
            <p:cNvCxnSpPr>
              <a:cxnSpLocks/>
              <a:stCxn id="57" idx="2"/>
              <a:endCxn id="58" idx="0"/>
            </p:cNvCxnSpPr>
            <p:nvPr/>
          </p:nvCxnSpPr>
          <p:spPr>
            <a:xfrm flipH="1">
              <a:off x="8402052" y="3186699"/>
              <a:ext cx="563421" cy="493737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370519A-F80A-23E6-E4D3-F9C409F1B210}"/>
                </a:ext>
              </a:extLst>
            </p:cNvPr>
            <p:cNvCxnSpPr>
              <a:cxnSpLocks/>
              <a:stCxn id="58" idx="2"/>
              <a:endCxn id="61" idx="0"/>
            </p:cNvCxnSpPr>
            <p:nvPr/>
          </p:nvCxnSpPr>
          <p:spPr>
            <a:xfrm>
              <a:off x="8402052" y="4142101"/>
              <a:ext cx="685798" cy="5093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F0C949-42D1-E247-F2F5-230DB99ADC83}"/>
                </a:ext>
              </a:extLst>
            </p:cNvPr>
            <p:cNvSpPr/>
            <p:nvPr/>
          </p:nvSpPr>
          <p:spPr>
            <a:xfrm>
              <a:off x="8744951" y="4651497"/>
              <a:ext cx="685798" cy="4252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10018BB-581B-4F07-277E-EC110068F5C9}"/>
                </a:ext>
              </a:extLst>
            </p:cNvPr>
            <p:cNvCxnSpPr>
              <a:cxnSpLocks/>
              <a:stCxn id="49" idx="2"/>
              <a:endCxn id="44" idx="0"/>
            </p:cNvCxnSpPr>
            <p:nvPr/>
          </p:nvCxnSpPr>
          <p:spPr>
            <a:xfrm flipH="1">
              <a:off x="9878823" y="5076755"/>
              <a:ext cx="180885" cy="2827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A1A1583-9A51-E2AA-36D9-81768FB10974}"/>
                </a:ext>
              </a:extLst>
            </p:cNvPr>
            <p:cNvCxnSpPr>
              <a:cxnSpLocks/>
              <a:stCxn id="58" idx="2"/>
              <a:endCxn id="64" idx="0"/>
            </p:cNvCxnSpPr>
            <p:nvPr/>
          </p:nvCxnSpPr>
          <p:spPr>
            <a:xfrm flipH="1">
              <a:off x="8091275" y="4142101"/>
              <a:ext cx="310777" cy="5093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0507D66-F7FF-2B00-0CB0-FF6C7EAAB7E6}"/>
                </a:ext>
              </a:extLst>
            </p:cNvPr>
            <p:cNvSpPr/>
            <p:nvPr/>
          </p:nvSpPr>
          <p:spPr>
            <a:xfrm>
              <a:off x="7748376" y="4651497"/>
              <a:ext cx="685798" cy="4252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E5E8D1E-1E7E-EEF8-92CC-C5E611F80218}"/>
                </a:ext>
              </a:extLst>
            </p:cNvPr>
            <p:cNvSpPr/>
            <p:nvPr/>
          </p:nvSpPr>
          <p:spPr>
            <a:xfrm>
              <a:off x="8895296" y="3675443"/>
              <a:ext cx="68579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2C4BC0A-6DE0-E11C-A2BF-070C02D1F80E}"/>
                </a:ext>
              </a:extLst>
            </p:cNvPr>
            <p:cNvSpPr/>
            <p:nvPr/>
          </p:nvSpPr>
          <p:spPr>
            <a:xfrm>
              <a:off x="11408810" y="3675442"/>
              <a:ext cx="685797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D03FD89-C11A-49D9-76CE-B5FA7F9DB522}"/>
                </a:ext>
              </a:extLst>
            </p:cNvPr>
            <p:cNvSpPr/>
            <p:nvPr/>
          </p:nvSpPr>
          <p:spPr>
            <a:xfrm>
              <a:off x="11493158" y="4651497"/>
              <a:ext cx="685798" cy="42525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E819E5C-173E-6458-84F8-A3F26E1565C2}"/>
                </a:ext>
              </a:extLst>
            </p:cNvPr>
            <p:cNvCxnSpPr>
              <a:cxnSpLocks/>
              <a:stCxn id="46" idx="2"/>
              <a:endCxn id="65" idx="0"/>
            </p:cNvCxnSpPr>
            <p:nvPr/>
          </p:nvCxnSpPr>
          <p:spPr>
            <a:xfrm flipH="1">
              <a:off x="9238195" y="3192661"/>
              <a:ext cx="822523" cy="48278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52CFEBB-4392-3F36-399B-E043572E0EEC}"/>
                </a:ext>
              </a:extLst>
            </p:cNvPr>
            <p:cNvCxnSpPr>
              <a:cxnSpLocks/>
              <a:stCxn id="46" idx="2"/>
              <a:endCxn id="66" idx="0"/>
            </p:cNvCxnSpPr>
            <p:nvPr/>
          </p:nvCxnSpPr>
          <p:spPr>
            <a:xfrm>
              <a:off x="10060718" y="3192661"/>
              <a:ext cx="1690991" cy="4827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A6D9FD3-7434-86C3-13A7-91EAC864BC6D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>
              <a:off x="10905709" y="4146312"/>
              <a:ext cx="55011" cy="5051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F0B970F-36BF-7BA9-92B0-DB60A5A1E2F8}"/>
                </a:ext>
              </a:extLst>
            </p:cNvPr>
            <p:cNvCxnSpPr>
              <a:cxnSpLocks/>
              <a:stCxn id="52" idx="2"/>
              <a:endCxn id="67" idx="0"/>
            </p:cNvCxnSpPr>
            <p:nvPr/>
          </p:nvCxnSpPr>
          <p:spPr>
            <a:xfrm>
              <a:off x="10905709" y="4146312"/>
              <a:ext cx="930348" cy="5051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3183A72-FCBF-EECB-F3CB-6F29C4BF7B8B}"/>
              </a:ext>
            </a:extLst>
          </p:cNvPr>
          <p:cNvSpPr txBox="1"/>
          <p:nvPr/>
        </p:nvSpPr>
        <p:spPr>
          <a:xfrm>
            <a:off x="1025927" y="1670951"/>
            <a:ext cx="169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latin typeface="+mj-lt"/>
              </a:rPr>
              <a:t>Input-Output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6E984C-BCA7-7024-A695-7DEA235AC218}"/>
              </a:ext>
            </a:extLst>
          </p:cNvPr>
          <p:cNvSpPr txBox="1"/>
          <p:nvPr/>
        </p:nvSpPr>
        <p:spPr>
          <a:xfrm>
            <a:off x="2915702" y="1676833"/>
            <a:ext cx="169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latin typeface="+mj-lt"/>
              </a:rPr>
              <a:t>CoT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1E5376-041A-93E4-EF13-086628C57EBC}"/>
              </a:ext>
            </a:extLst>
          </p:cNvPr>
          <p:cNvSpPr txBox="1"/>
          <p:nvPr/>
        </p:nvSpPr>
        <p:spPr>
          <a:xfrm>
            <a:off x="4793417" y="1684927"/>
            <a:ext cx="1696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latin typeface="+mj-lt"/>
              </a:rPr>
              <a:t>Self-consistency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2EA3D4-E9B7-83D2-2FCE-D8518F42C16C}"/>
              </a:ext>
            </a:extLst>
          </p:cNvPr>
          <p:cNvSpPr txBox="1"/>
          <p:nvPr/>
        </p:nvSpPr>
        <p:spPr>
          <a:xfrm>
            <a:off x="9718568" y="1710663"/>
            <a:ext cx="1696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latin typeface="+mj-lt"/>
              </a:rPr>
              <a:t>ToT</a:t>
            </a:r>
          </a:p>
        </p:txBody>
      </p:sp>
    </p:spTree>
    <p:extLst>
      <p:ext uri="{BB962C8B-B14F-4D97-AF65-F5344CB8AC3E}">
        <p14:creationId xmlns:p14="http://schemas.microsoft.com/office/powerpoint/2010/main" val="393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3400-B531-3334-5FBF-0BA8A6B23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Retrieval Augmented Generation (RAG)</a:t>
            </a:r>
            <a:endParaRPr lang="en-US" dirty="0"/>
          </a:p>
        </p:txBody>
      </p:sp>
      <p:sp>
        <p:nvSpPr>
          <p:cNvPr id="17" name="Rounded Rectangle 16" descr="This box appears above &quot;Query&quot; in the diagram.">
            <a:extLst>
              <a:ext uri="{FF2B5EF4-FFF2-40B4-BE49-F238E27FC236}">
                <a16:creationId xmlns:a16="http://schemas.microsoft.com/office/drawing/2014/main" id="{EFF4540D-9C82-A6B3-F143-3EA7909B86F5}"/>
              </a:ext>
            </a:extLst>
          </p:cNvPr>
          <p:cNvSpPr/>
          <p:nvPr/>
        </p:nvSpPr>
        <p:spPr>
          <a:xfrm>
            <a:off x="859444" y="2425971"/>
            <a:ext cx="1964727" cy="805292"/>
          </a:xfrm>
          <a:prstGeom prst="roundRect">
            <a:avLst/>
          </a:prstGeom>
          <a:ln w="412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+mj-lt"/>
              </a:rPr>
              <a:t>Query may come from an user or another LLM</a:t>
            </a:r>
            <a:endParaRPr lang="en-US" dirty="0">
              <a:latin typeface="+mj-lt"/>
            </a:endParaRPr>
          </a:p>
        </p:txBody>
      </p:sp>
      <p:sp>
        <p:nvSpPr>
          <p:cNvPr id="18" name="Rounded Rectangle 17" descr="This box appears above &quot;Embedding Model&quot; in the diagram.">
            <a:extLst>
              <a:ext uri="{FF2B5EF4-FFF2-40B4-BE49-F238E27FC236}">
                <a16:creationId xmlns:a16="http://schemas.microsoft.com/office/drawing/2014/main" id="{7B1D8F5A-3B32-36AA-9EEF-50FFBCE8EB1A}"/>
              </a:ext>
            </a:extLst>
          </p:cNvPr>
          <p:cNvSpPr/>
          <p:nvPr/>
        </p:nvSpPr>
        <p:spPr>
          <a:xfrm>
            <a:off x="3107164" y="2425971"/>
            <a:ext cx="1964727" cy="805292"/>
          </a:xfrm>
          <a:prstGeom prst="roundRect">
            <a:avLst/>
          </a:prstGeom>
          <a:ln w="412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+mj-lt"/>
              </a:rPr>
              <a:t>Convert query to embedding</a:t>
            </a:r>
            <a:endParaRPr lang="en-US" dirty="0">
              <a:latin typeface="+mj-lt"/>
            </a:endParaRPr>
          </a:p>
        </p:txBody>
      </p:sp>
      <p:sp>
        <p:nvSpPr>
          <p:cNvPr id="19" name="Rounded Rectangle 18" descr="This box appears above Vector Database in the diagram.">
            <a:extLst>
              <a:ext uri="{FF2B5EF4-FFF2-40B4-BE49-F238E27FC236}">
                <a16:creationId xmlns:a16="http://schemas.microsoft.com/office/drawing/2014/main" id="{77AD5F7E-D521-1597-4798-FC879A40CFB0}"/>
              </a:ext>
            </a:extLst>
          </p:cNvPr>
          <p:cNvSpPr/>
          <p:nvPr/>
        </p:nvSpPr>
        <p:spPr>
          <a:xfrm>
            <a:off x="5417949" y="2425971"/>
            <a:ext cx="1964727" cy="805292"/>
          </a:xfrm>
          <a:prstGeom prst="roundRect">
            <a:avLst/>
          </a:prstGeom>
          <a:ln w="412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Find similar chunks in the vector database</a:t>
            </a:r>
          </a:p>
        </p:txBody>
      </p:sp>
      <p:sp>
        <p:nvSpPr>
          <p:cNvPr id="20" name="Rounded Rectangle 19" descr="This box appears above Prompt &amp; Context in the original diagram.">
            <a:extLst>
              <a:ext uri="{FF2B5EF4-FFF2-40B4-BE49-F238E27FC236}">
                <a16:creationId xmlns:a16="http://schemas.microsoft.com/office/drawing/2014/main" id="{5F860722-5A09-25EE-609D-D08078DD0369}"/>
              </a:ext>
            </a:extLst>
          </p:cNvPr>
          <p:cNvSpPr/>
          <p:nvPr/>
        </p:nvSpPr>
        <p:spPr>
          <a:xfrm>
            <a:off x="8121584" y="3163902"/>
            <a:ext cx="1964727" cy="805292"/>
          </a:xfrm>
          <a:prstGeom prst="roundRect">
            <a:avLst/>
          </a:prstGeom>
          <a:ln w="41275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Augment prompt with retrieved results</a:t>
            </a:r>
          </a:p>
        </p:txBody>
      </p:sp>
      <p:pic>
        <p:nvPicPr>
          <p:cNvPr id="21" name="Picture 20" descr="Query feeds into Embedding Model, which feeds into Vector Database. Vector Database and Prompt feed into Prompt &amp; Context. Prompt &amp; Context feeds into the LLM.">
            <a:extLst>
              <a:ext uri="{FF2B5EF4-FFF2-40B4-BE49-F238E27FC236}">
                <a16:creationId xmlns:a16="http://schemas.microsoft.com/office/drawing/2014/main" id="{F9A926ED-3603-C854-DFA1-93079A46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9" y="3502111"/>
            <a:ext cx="10541402" cy="21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85F68-5FA5-2F49-01E0-25E61F5D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6BCA9-C25B-1FEB-3856-F9BA9BD10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08CC24-FC39-644E-58B0-0D7F8E587F4E}"/>
              </a:ext>
            </a:extLst>
          </p:cNvPr>
          <p:cNvSpPr/>
          <p:nvPr/>
        </p:nvSpPr>
        <p:spPr>
          <a:xfrm>
            <a:off x="937952" y="1551681"/>
            <a:ext cx="1880754" cy="12687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Language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9AB7B1-2E34-74D5-00DE-C841849C28C6}"/>
              </a:ext>
            </a:extLst>
          </p:cNvPr>
          <p:cNvSpPr/>
          <p:nvPr/>
        </p:nvSpPr>
        <p:spPr>
          <a:xfrm>
            <a:off x="3458788" y="1551681"/>
            <a:ext cx="1880754" cy="12687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B16C4C-1F5B-07B4-A13F-C22BAFF2F42D}"/>
              </a:ext>
            </a:extLst>
          </p:cNvPr>
          <p:cNvSpPr/>
          <p:nvPr/>
        </p:nvSpPr>
        <p:spPr>
          <a:xfrm>
            <a:off x="7040720" y="1551681"/>
            <a:ext cx="1880754" cy="1268784"/>
          </a:xfrm>
          <a:prstGeom prst="rect">
            <a:avLst/>
          </a:prstGeom>
          <a:solidFill>
            <a:srgbClr val="327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Episodic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56750F-C04D-81CA-AF3D-D0203A271A21}"/>
              </a:ext>
            </a:extLst>
          </p:cNvPr>
          <p:cNvSpPr/>
          <p:nvPr/>
        </p:nvSpPr>
        <p:spPr>
          <a:xfrm>
            <a:off x="9426906" y="1551681"/>
            <a:ext cx="1880754" cy="1268784"/>
          </a:xfrm>
          <a:prstGeom prst="rect">
            <a:avLst/>
          </a:prstGeom>
          <a:solidFill>
            <a:srgbClr val="3277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</a:t>
            </a:r>
          </a:p>
          <a:p>
            <a:pPr algn="ctr"/>
            <a:r>
              <a:rPr lang="en-US" dirty="0"/>
              <a:t>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17811-CFC5-961E-5F43-C9CE230DA81D}"/>
              </a:ext>
            </a:extLst>
          </p:cNvPr>
          <p:cNvSpPr/>
          <p:nvPr/>
        </p:nvSpPr>
        <p:spPr>
          <a:xfrm>
            <a:off x="937952" y="3091955"/>
            <a:ext cx="1880754" cy="126878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Procedure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92AA90-813C-196A-B995-F264D46989B7}"/>
              </a:ext>
            </a:extLst>
          </p:cNvPr>
          <p:cNvSpPr/>
          <p:nvPr/>
        </p:nvSpPr>
        <p:spPr>
          <a:xfrm>
            <a:off x="3614830" y="3107270"/>
            <a:ext cx="7692830" cy="12687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Memory</a:t>
            </a: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1F1DFBEF-7C19-1D04-3C74-3128F5B88DCC}"/>
              </a:ext>
            </a:extLst>
          </p:cNvPr>
          <p:cNvSpPr/>
          <p:nvPr/>
        </p:nvSpPr>
        <p:spPr>
          <a:xfrm>
            <a:off x="1757610" y="2639487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-Down Arrow 10">
            <a:extLst>
              <a:ext uri="{FF2B5EF4-FFF2-40B4-BE49-F238E27FC236}">
                <a16:creationId xmlns:a16="http://schemas.microsoft.com/office/drawing/2014/main" id="{EC06F83D-1B98-D6FE-C0FB-1043DB9CB556}"/>
              </a:ext>
            </a:extLst>
          </p:cNvPr>
          <p:cNvSpPr/>
          <p:nvPr/>
        </p:nvSpPr>
        <p:spPr>
          <a:xfrm>
            <a:off x="4300076" y="2631030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DCDE3E11-121A-BA3A-BFCB-79DC0450C496}"/>
              </a:ext>
            </a:extLst>
          </p:cNvPr>
          <p:cNvSpPr/>
          <p:nvPr/>
        </p:nvSpPr>
        <p:spPr>
          <a:xfrm>
            <a:off x="7934571" y="2629900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A613EBCA-3EF4-476A-C00F-C23724609A1A}"/>
              </a:ext>
            </a:extLst>
          </p:cNvPr>
          <p:cNvSpPr/>
          <p:nvPr/>
        </p:nvSpPr>
        <p:spPr>
          <a:xfrm>
            <a:off x="10239717" y="2617115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erson" descr="Person">
            <a:extLst>
              <a:ext uri="{FF2B5EF4-FFF2-40B4-BE49-F238E27FC236}">
                <a16:creationId xmlns:a16="http://schemas.microsoft.com/office/drawing/2014/main" id="{6BE50004-398E-269B-E617-948C557FD7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04855" y="4662859"/>
            <a:ext cx="1619685" cy="1627784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785752AB-1067-9016-FC07-C84A783CE977}"/>
              </a:ext>
            </a:extLst>
          </p:cNvPr>
          <p:cNvSpPr/>
          <p:nvPr/>
        </p:nvSpPr>
        <p:spPr>
          <a:xfrm rot="16200000">
            <a:off x="3072412" y="3391669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3162C7C2-06F7-B961-5832-CD81D976072C}"/>
              </a:ext>
            </a:extLst>
          </p:cNvPr>
          <p:cNvSpPr/>
          <p:nvPr/>
        </p:nvSpPr>
        <p:spPr>
          <a:xfrm>
            <a:off x="5687133" y="4180244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6FF4FBCA-969E-AD8B-7235-4439938CCCEF}"/>
              </a:ext>
            </a:extLst>
          </p:cNvPr>
          <p:cNvSpPr/>
          <p:nvPr/>
        </p:nvSpPr>
        <p:spPr>
          <a:xfrm rot="16200000">
            <a:off x="3025818" y="1879311"/>
            <a:ext cx="255131" cy="669354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7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7384-49BC-F098-DD6F-D1B70171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7" y="382385"/>
            <a:ext cx="3111669" cy="899780"/>
          </a:xfrm>
        </p:spPr>
        <p:txBody>
          <a:bodyPr anchor="b">
            <a:normAutofit/>
          </a:bodyPr>
          <a:lstStyle/>
          <a:p>
            <a:r>
              <a:rPr lang="en-US" sz="2000" dirty="0"/>
              <a:t>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DF6D7-7CE7-F576-CF95-4261561C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97" y="1613434"/>
            <a:ext cx="3111668" cy="4594953"/>
          </a:xfrm>
        </p:spPr>
        <p:txBody>
          <a:bodyPr>
            <a:normAutofit/>
          </a:bodyPr>
          <a:lstStyle/>
          <a:p>
            <a:r>
              <a:rPr lang="en-US" sz="1600"/>
              <a:t>Inputs</a:t>
            </a:r>
          </a:p>
          <a:p>
            <a:r>
              <a:rPr lang="en-US" sz="1600"/>
              <a:t>Weights</a:t>
            </a:r>
          </a:p>
          <a:p>
            <a:r>
              <a:rPr lang="en-US" sz="1600"/>
              <a:t>Bias</a:t>
            </a:r>
          </a:p>
          <a:p>
            <a:r>
              <a:rPr lang="en-US" sz="1600"/>
              <a:t>activation function</a:t>
            </a:r>
          </a:p>
          <a:p>
            <a:r>
              <a:rPr lang="en-US" sz="1600"/>
              <a:t>output = activation(</a:t>
            </a:r>
            <a:r>
              <a:rPr lang="el-GR" sz="1600"/>
              <a:t>Σ(</a:t>
            </a:r>
            <a:r>
              <a:rPr lang="en-US" sz="1600"/>
              <a:t>weights × inputs)+ bias)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2C5CA76-B263-7E55-6CB8-39FDAF827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48" y="1687020"/>
            <a:ext cx="6074784" cy="34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61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57E1-F63D-3DC2-1B17-76794B4F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7951-9089-0801-6137-533C3B54C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Encoding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Input Layer</a:t>
            </a:r>
          </a:p>
          <a:p>
            <a:r>
              <a:rPr lang="en-US" dirty="0"/>
              <a:t>Hidden Layers</a:t>
            </a:r>
          </a:p>
          <a:p>
            <a:r>
              <a:rPr lang="en-US" dirty="0"/>
              <a:t>Output Layer</a:t>
            </a:r>
          </a:p>
          <a:p>
            <a:r>
              <a:rPr lang="en-US" dirty="0"/>
              <a:t>Decoding</a:t>
            </a:r>
          </a:p>
        </p:txBody>
      </p:sp>
      <p:pic>
        <p:nvPicPr>
          <p:cNvPr id="1026" name="Picture 2" descr="deepLearn 2 EN - Lamarr Institute for Machine Learning (ML) and Artificial Intelligence (AI)">
            <a:extLst>
              <a:ext uri="{FF2B5EF4-FFF2-40B4-BE49-F238E27FC236}">
                <a16:creationId xmlns:a16="http://schemas.microsoft.com/office/drawing/2014/main" id="{616741C2-DB86-B3BD-884D-1802399D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35" y="1632204"/>
            <a:ext cx="7189054" cy="359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8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06EE-F186-163A-E639-EADC6A7A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b="1" dirty="0"/>
              <a:t>Convolutional Neural Network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FD45F1-F7B3-70DD-A381-45EDF82DA7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78" y="1965960"/>
            <a:ext cx="8701702" cy="465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26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1527-6A97-51CC-EA65-A8DBE4BB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b="1" dirty="0"/>
              <a:t>Recurrent Neural Network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292F0-1A0B-1F3B-67A6-33E097BCA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ACA706-B578-BAA6-AFCC-0FAEAD69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567666"/>
            <a:ext cx="7299960" cy="4491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8844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1598</Words>
  <Application>Microsoft Macintosh PowerPoint</Application>
  <PresentationFormat>Widescreen</PresentationFormat>
  <Paragraphs>308</Paragraphs>
  <Slides>54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Gill Sans</vt:lpstr>
      <vt:lpstr>Amazon Ember</vt:lpstr>
      <vt:lpstr>Arial</vt:lpstr>
      <vt:lpstr>Slack-Lato</vt:lpstr>
      <vt:lpstr>Impact</vt:lpstr>
      <vt:lpstr>Amazon Ember Medium</vt:lpstr>
      <vt:lpstr>Amazon Ember Display</vt:lpstr>
      <vt:lpstr>Badge</vt:lpstr>
      <vt:lpstr>The Evolution of AI</vt:lpstr>
      <vt:lpstr>The Evolution of AI</vt:lpstr>
      <vt:lpstr>Linear Regression</vt:lpstr>
      <vt:lpstr>PowerPoint Presentation</vt:lpstr>
      <vt:lpstr>Logistic Regression</vt:lpstr>
      <vt:lpstr>Neuron</vt:lpstr>
      <vt:lpstr>Basic Structure</vt:lpstr>
      <vt:lpstr>CNN (Convolutional Neural Network)</vt:lpstr>
      <vt:lpstr>RNN (Recurrent Neural Network)</vt:lpstr>
      <vt:lpstr>LSTM (Long Short-Term Memory)</vt:lpstr>
      <vt:lpstr>SEQ2SEQ (Sequence-to-Sequence)</vt:lpstr>
      <vt:lpstr>Example</vt:lpstr>
      <vt:lpstr>Self-Attention</vt:lpstr>
      <vt:lpstr>Transformers</vt:lpstr>
      <vt:lpstr>OnE HOT ENCODING</vt:lpstr>
      <vt:lpstr>Bag-of-Words (BoW)</vt:lpstr>
      <vt:lpstr>TF-IDF (Term Frequency-Inverse Document Frequency)</vt:lpstr>
      <vt:lpstr>TF-IDF</vt:lpstr>
      <vt:lpstr>N-gam</vt:lpstr>
      <vt:lpstr>Word2Vec</vt:lpstr>
      <vt:lpstr>Embeddings capture meaning</vt:lpstr>
      <vt:lpstr>Compare angles with cosine</vt:lpstr>
      <vt:lpstr>Transformers</vt:lpstr>
      <vt:lpstr>LLM</vt:lpstr>
      <vt:lpstr>Word Masking</vt:lpstr>
      <vt:lpstr>BERT Family</vt:lpstr>
      <vt:lpstr>GPT Family (Generative Pre-trained Transformer)</vt:lpstr>
      <vt:lpstr>Diffusion Models</vt:lpstr>
      <vt:lpstr>Denoising process</vt:lpstr>
      <vt:lpstr>GAN (Generative Adversarial Network)</vt:lpstr>
      <vt:lpstr>Training</vt:lpstr>
      <vt:lpstr>Training – Dataset Preparation </vt:lpstr>
      <vt:lpstr>Training Objectives</vt:lpstr>
      <vt:lpstr>Reinforcement Learning through Human Feedback (RLHF)</vt:lpstr>
      <vt:lpstr>Evaluating LLMs using Metrics</vt:lpstr>
      <vt:lpstr>GLUE Benchmark</vt:lpstr>
      <vt:lpstr>Metrics - BERTScore</vt:lpstr>
      <vt:lpstr>Metrics - Sentence Mover's Similarity (SMS)</vt:lpstr>
      <vt:lpstr>PowerPoint Presentation</vt:lpstr>
      <vt:lpstr>PowerPoint Presentation</vt:lpstr>
      <vt:lpstr>In-context vs. training</vt:lpstr>
      <vt:lpstr>Stages of Large Models</vt:lpstr>
      <vt:lpstr>fine-tune an LLM</vt:lpstr>
      <vt:lpstr>System prompts</vt:lpstr>
      <vt:lpstr>Parameters for content generation</vt:lpstr>
      <vt:lpstr>Good prompting practices</vt:lpstr>
      <vt:lpstr>In Context Learning</vt:lpstr>
      <vt:lpstr>Chain-of-thought prompting</vt:lpstr>
      <vt:lpstr>CoT Example</vt:lpstr>
      <vt:lpstr>Benefits and limitations of CoT</vt:lpstr>
      <vt:lpstr>Overview of basic techniques and use cases</vt:lpstr>
      <vt:lpstr>Advanced prompting</vt:lpstr>
      <vt:lpstr>Retrieval Augmented Generation (RAG)</vt:lpstr>
      <vt:lpstr>Agent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Denny Wang</dc:creator>
  <cp:lastModifiedBy>Denny Wang</cp:lastModifiedBy>
  <cp:revision>12</cp:revision>
  <dcterms:created xsi:type="dcterms:W3CDTF">2024-10-16T03:12:47Z</dcterms:created>
  <dcterms:modified xsi:type="dcterms:W3CDTF">2025-03-03T15:42:07Z</dcterms:modified>
</cp:coreProperties>
</file>